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76" r:id="rId3"/>
    <p:sldId id="277" r:id="rId4"/>
    <p:sldId id="323" r:id="rId5"/>
    <p:sldId id="303" r:id="rId6"/>
    <p:sldId id="425" r:id="rId7"/>
    <p:sldId id="405" r:id="rId8"/>
    <p:sldId id="281" r:id="rId9"/>
    <p:sldId id="353" r:id="rId10"/>
    <p:sldId id="419" r:id="rId11"/>
    <p:sldId id="417" r:id="rId12"/>
    <p:sldId id="412" r:id="rId13"/>
    <p:sldId id="420" r:id="rId14"/>
    <p:sldId id="385" r:id="rId15"/>
    <p:sldId id="380" r:id="rId16"/>
    <p:sldId id="398" r:id="rId17"/>
    <p:sldId id="402" r:id="rId18"/>
    <p:sldId id="426" r:id="rId19"/>
    <p:sldId id="423" r:id="rId20"/>
    <p:sldId id="424" r:id="rId21"/>
    <p:sldId id="284" r:id="rId22"/>
    <p:sldId id="396" r:id="rId23"/>
    <p:sldId id="421" r:id="rId24"/>
    <p:sldId id="422" r:id="rId25"/>
    <p:sldId id="3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455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diva\Desktop\COVID-19\SitReps\Daily\20200707_Data%20for%20COVID-19%20SitRep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M\Documents\nCoV\dataforcovid19sitrep\Copy%20of%20PHIM_National%20COVID-19%20Reported%20Cases%20Linelist%20DB_v3_20200710(rough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M\Documents\nCoV\dataforcovid19sitrep\Copy%20of%20PHIM_National%20COVID-19%20Reported%20Cases%20Linelist%20DB_v3_20200710(rough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M\Documents\nCoV\dataforcovid19sitrep\Copy%20of%20PHIM_National%20COVID-19%20Reported%20Cases%20Linelist%20DB_v3_20200710(rough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760436397744"/>
          <c:y val="5.0619156003937016E-2"/>
          <c:w val="0.78095933504416837"/>
          <c:h val="0.7667897507397367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weekly!$B$1</c:f>
              <c:strCache>
                <c:ptCount val="1"/>
                <c:pt idx="0">
                  <c:v>New confirmed cases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weekly!$A$2:$A$18</c:f>
              <c:numCache>
                <c:formatCode>General</c:formatCode>
                <c:ptCount val="1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</c:numCache>
            </c:numRef>
          </c:cat>
          <c:val>
            <c:numRef>
              <c:f>weekly!$B$2:$B$18</c:f>
              <c:numCache>
                <c:formatCode>General</c:formatCode>
                <c:ptCount val="17"/>
                <c:pt idx="0">
                  <c:v>5</c:v>
                </c:pt>
                <c:pt idx="1">
                  <c:v>11</c:v>
                </c:pt>
                <c:pt idx="2">
                  <c:v>1</c:v>
                </c:pt>
                <c:pt idx="3">
                  <c:v>19</c:v>
                </c:pt>
                <c:pt idx="4">
                  <c:v>5</c:v>
                </c:pt>
                <c:pt idx="5">
                  <c:v>16</c:v>
                </c:pt>
                <c:pt idx="6">
                  <c:v>13</c:v>
                </c:pt>
                <c:pt idx="7">
                  <c:v>31</c:v>
                </c:pt>
                <c:pt idx="8">
                  <c:v>235</c:v>
                </c:pt>
                <c:pt idx="9">
                  <c:v>107</c:v>
                </c:pt>
                <c:pt idx="10">
                  <c:v>108</c:v>
                </c:pt>
                <c:pt idx="11">
                  <c:v>248</c:v>
                </c:pt>
                <c:pt idx="12">
                  <c:v>421</c:v>
                </c:pt>
                <c:pt idx="13">
                  <c:v>594</c:v>
                </c:pt>
                <c:pt idx="14">
                  <c:v>612</c:v>
                </c:pt>
                <c:pt idx="15">
                  <c:v>615</c:v>
                </c:pt>
                <c:pt idx="16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8-420B-AA5A-EDE32BD2C8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96"/>
        <c:axId val="414398383"/>
        <c:axId val="41440379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weekly!$A$1</c15:sqref>
                        </c15:formulaRef>
                      </c:ext>
                    </c:extLst>
                    <c:strCache>
                      <c:ptCount val="1"/>
                      <c:pt idx="0">
                        <c:v>EPI week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weekly!$A$2:$A$18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14</c:v>
                      </c:pt>
                      <c:pt idx="1">
                        <c:v>15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18</c:v>
                      </c:pt>
                      <c:pt idx="5">
                        <c:v>19</c:v>
                      </c:pt>
                      <c:pt idx="6">
                        <c:v>20</c:v>
                      </c:pt>
                      <c:pt idx="7">
                        <c:v>21</c:v>
                      </c:pt>
                      <c:pt idx="8">
                        <c:v>22</c:v>
                      </c:pt>
                      <c:pt idx="9">
                        <c:v>23</c:v>
                      </c:pt>
                      <c:pt idx="10">
                        <c:v>24</c:v>
                      </c:pt>
                      <c:pt idx="11">
                        <c:v>25</c:v>
                      </c:pt>
                      <c:pt idx="12">
                        <c:v>26</c:v>
                      </c:pt>
                      <c:pt idx="13">
                        <c:v>27</c:v>
                      </c:pt>
                      <c:pt idx="14">
                        <c:v>28</c:v>
                      </c:pt>
                      <c:pt idx="15">
                        <c:v>29</c:v>
                      </c:pt>
                      <c:pt idx="16">
                        <c:v>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weekly!$A$2:$A$16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14</c:v>
                      </c:pt>
                      <c:pt idx="1">
                        <c:v>15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18</c:v>
                      </c:pt>
                      <c:pt idx="5">
                        <c:v>19</c:v>
                      </c:pt>
                      <c:pt idx="6">
                        <c:v>20</c:v>
                      </c:pt>
                      <c:pt idx="7">
                        <c:v>21</c:v>
                      </c:pt>
                      <c:pt idx="8">
                        <c:v>22</c:v>
                      </c:pt>
                      <c:pt idx="9">
                        <c:v>23</c:v>
                      </c:pt>
                      <c:pt idx="10">
                        <c:v>24</c:v>
                      </c:pt>
                      <c:pt idx="11">
                        <c:v>25</c:v>
                      </c:pt>
                      <c:pt idx="12">
                        <c:v>26</c:v>
                      </c:pt>
                      <c:pt idx="13">
                        <c:v>27</c:v>
                      </c:pt>
                      <c:pt idx="14">
                        <c:v>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758-420B-AA5A-EDE32BD2C87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2"/>
          <c:tx>
            <c:strRef>
              <c:f>weekly!$C$1</c:f>
              <c:strCache>
                <c:ptCount val="1"/>
                <c:pt idx="0">
                  <c:v>Cumulative cases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weekly!$A$2:$A$18</c:f>
              <c:numCache>
                <c:formatCode>General</c:formatCode>
                <c:ptCount val="1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</c:numCache>
            </c:numRef>
          </c:cat>
          <c:val>
            <c:numRef>
              <c:f>weekly!$C$2:$C$18</c:f>
              <c:numCache>
                <c:formatCode>General</c:formatCode>
                <c:ptCount val="17"/>
                <c:pt idx="0">
                  <c:v>5</c:v>
                </c:pt>
                <c:pt idx="1">
                  <c:v>16</c:v>
                </c:pt>
                <c:pt idx="2">
                  <c:v>17</c:v>
                </c:pt>
                <c:pt idx="3">
                  <c:v>36</c:v>
                </c:pt>
                <c:pt idx="4">
                  <c:v>41</c:v>
                </c:pt>
                <c:pt idx="5">
                  <c:v>57</c:v>
                </c:pt>
                <c:pt idx="6">
                  <c:v>70</c:v>
                </c:pt>
                <c:pt idx="7">
                  <c:v>101</c:v>
                </c:pt>
                <c:pt idx="8">
                  <c:v>336</c:v>
                </c:pt>
                <c:pt idx="9">
                  <c:v>443</c:v>
                </c:pt>
                <c:pt idx="10">
                  <c:v>555</c:v>
                </c:pt>
                <c:pt idx="11">
                  <c:v>803</c:v>
                </c:pt>
                <c:pt idx="12">
                  <c:v>1224</c:v>
                </c:pt>
                <c:pt idx="13">
                  <c:v>1818</c:v>
                </c:pt>
                <c:pt idx="14">
                  <c:v>2430</c:v>
                </c:pt>
                <c:pt idx="15">
                  <c:v>3045</c:v>
                </c:pt>
                <c:pt idx="16">
                  <c:v>3709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58-420B-AA5A-EDE32BD2C8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560527"/>
        <c:axId val="2056554703"/>
      </c:lineChart>
      <c:catAx>
        <c:axId val="41439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>
                    <a:solidFill>
                      <a:schemeClr val="tx1"/>
                    </a:solidFill>
                  </a:rPr>
                  <a:t>EPI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403791"/>
        <c:crosses val="autoZero"/>
        <c:auto val="1"/>
        <c:lblAlgn val="ctr"/>
        <c:lblOffset val="100"/>
        <c:noMultiLvlLbl val="0"/>
      </c:catAx>
      <c:valAx>
        <c:axId val="41440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>
                    <a:solidFill>
                      <a:schemeClr val="tx1"/>
                    </a:solidFill>
                  </a:rPr>
                  <a:t>New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398383"/>
        <c:crosses val="autoZero"/>
        <c:crossBetween val="between"/>
        <c:majorUnit val="100"/>
      </c:valAx>
      <c:valAx>
        <c:axId val="205655470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>
                    <a:solidFill>
                      <a:schemeClr val="tx1"/>
                    </a:solidFill>
                  </a:rPr>
                  <a:t>Cumulative</a:t>
                </a:r>
                <a:r>
                  <a:rPr lang="en-GB" sz="2400" baseline="0">
                    <a:solidFill>
                      <a:schemeClr val="tx1"/>
                    </a:solidFill>
                  </a:rPr>
                  <a:t> cases</a:t>
                </a:r>
                <a:endParaRPr lang="en-GB" sz="2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560527"/>
        <c:crosses val="max"/>
        <c:crossBetween val="between"/>
        <c:majorUnit val="500"/>
      </c:valAx>
      <c:catAx>
        <c:axId val="20565605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65547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87173917583909"/>
          <c:y val="0.16652159202755906"/>
          <c:w val="0.34620823689874081"/>
          <c:h val="0.16269568824666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(Sheet2!$A$8:$A$14,Sheet2!$A$18:$A$26,Sheet2!$A$30:$A$42)</c:f>
              <c:strCache>
                <c:ptCount val="29"/>
                <c:pt idx="0">
                  <c:v>Chitipa</c:v>
                </c:pt>
                <c:pt idx="1">
                  <c:v>Karonga</c:v>
                </c:pt>
                <c:pt idx="2">
                  <c:v>Nkhata Bay</c:v>
                </c:pt>
                <c:pt idx="3">
                  <c:v>Rumphi</c:v>
                </c:pt>
                <c:pt idx="4">
                  <c:v>Mzimba North</c:v>
                </c:pt>
                <c:pt idx="5">
                  <c:v>Mzimba South</c:v>
                </c:pt>
                <c:pt idx="6">
                  <c:v>Likoma</c:v>
                </c:pt>
                <c:pt idx="7">
                  <c:v>Kasungu</c:v>
                </c:pt>
                <c:pt idx="8">
                  <c:v>Nkhotakota</c:v>
                </c:pt>
                <c:pt idx="9">
                  <c:v>Ntchisi</c:v>
                </c:pt>
                <c:pt idx="10">
                  <c:v>Dowa</c:v>
                </c:pt>
                <c:pt idx="11">
                  <c:v>Salima</c:v>
                </c:pt>
                <c:pt idx="12">
                  <c:v>Lilongwe</c:v>
                </c:pt>
                <c:pt idx="13">
                  <c:v>Mchinji</c:v>
                </c:pt>
                <c:pt idx="14">
                  <c:v>Dedza</c:v>
                </c:pt>
                <c:pt idx="15">
                  <c:v>Ntcheu</c:v>
                </c:pt>
                <c:pt idx="16">
                  <c:v>Mangochi</c:v>
                </c:pt>
                <c:pt idx="17">
                  <c:v>Machinga</c:v>
                </c:pt>
                <c:pt idx="18">
                  <c:v>Zomba</c:v>
                </c:pt>
                <c:pt idx="19">
                  <c:v>Chiradzulu</c:v>
                </c:pt>
                <c:pt idx="20">
                  <c:v>Blantyre</c:v>
                </c:pt>
                <c:pt idx="21">
                  <c:v>Mwanza</c:v>
                </c:pt>
                <c:pt idx="22">
                  <c:v>Thyolo</c:v>
                </c:pt>
                <c:pt idx="23">
                  <c:v>Mulanje</c:v>
                </c:pt>
                <c:pt idx="24">
                  <c:v>Phalombe</c:v>
                </c:pt>
                <c:pt idx="25">
                  <c:v>Chikwawa</c:v>
                </c:pt>
                <c:pt idx="26">
                  <c:v>Nsanje</c:v>
                </c:pt>
                <c:pt idx="27">
                  <c:v>Balaka</c:v>
                </c:pt>
                <c:pt idx="28">
                  <c:v> Neno</c:v>
                </c:pt>
              </c:strCache>
            </c:strRef>
          </c:cat>
          <c:val>
            <c:numRef>
              <c:f>(Sheet2!$D$8:$D$14,Sheet2!$D$18:$D$26,Sheet2!$D$30:$D$42)</c:f>
              <c:numCache>
                <c:formatCode>#,##0</c:formatCode>
                <c:ptCount val="29"/>
                <c:pt idx="0">
                  <c:v>1.9580550554001883</c:v>
                </c:pt>
                <c:pt idx="1">
                  <c:v>1.3697579363774832</c:v>
                </c:pt>
                <c:pt idx="2">
                  <c:v>4.6718959115641718</c:v>
                </c:pt>
                <c:pt idx="3">
                  <c:v>1.1782109521253616</c:v>
                </c:pt>
                <c:pt idx="4">
                  <c:v>10.535192239298729</c:v>
                </c:pt>
                <c:pt idx="5">
                  <c:v>1.4697998132654331</c:v>
                </c:pt>
                <c:pt idx="6">
                  <c:v>1.3767467474358093</c:v>
                </c:pt>
                <c:pt idx="7">
                  <c:v>0.47452230432776205</c:v>
                </c:pt>
                <c:pt idx="8">
                  <c:v>0.86497047652241166</c:v>
                </c:pt>
                <c:pt idx="9">
                  <c:v>6.3077752791979025E-2</c:v>
                </c:pt>
                <c:pt idx="10">
                  <c:v>0.75074200492124332</c:v>
                </c:pt>
                <c:pt idx="11">
                  <c:v>0.66897183210479438</c:v>
                </c:pt>
                <c:pt idx="12">
                  <c:v>2.8703023067865896</c:v>
                </c:pt>
                <c:pt idx="13">
                  <c:v>0.81354131212591618</c:v>
                </c:pt>
                <c:pt idx="14">
                  <c:v>0.36122295644132774</c:v>
                </c:pt>
                <c:pt idx="15">
                  <c:v>0.57609974409042941</c:v>
                </c:pt>
                <c:pt idx="16">
                  <c:v>1.0795647960884929</c:v>
                </c:pt>
                <c:pt idx="17">
                  <c:v>0.77504833854111432</c:v>
                </c:pt>
                <c:pt idx="18">
                  <c:v>1.1271084853657878</c:v>
                </c:pt>
                <c:pt idx="19">
                  <c:v>0.47635726795096323</c:v>
                </c:pt>
                <c:pt idx="20">
                  <c:v>8.8055460557226457</c:v>
                </c:pt>
                <c:pt idx="21">
                  <c:v>1.5273121596957593</c:v>
                </c:pt>
                <c:pt idx="22">
                  <c:v>0.66532123927169506</c:v>
                </c:pt>
                <c:pt idx="23">
                  <c:v>0.45314548747491257</c:v>
                </c:pt>
                <c:pt idx="24">
                  <c:v>0.20957038071952497</c:v>
                </c:pt>
                <c:pt idx="25">
                  <c:v>0.46043450850387119</c:v>
                </c:pt>
                <c:pt idx="26">
                  <c:v>1.1364851855813456</c:v>
                </c:pt>
                <c:pt idx="27">
                  <c:v>0.86682984358283588</c:v>
                </c:pt>
                <c:pt idx="28">
                  <c:v>4.555610994207866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A-49FC-A548-4B3D6F436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1312850368"/>
        <c:axId val="1312856896"/>
      </c:barChart>
      <c:catAx>
        <c:axId val="131285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12856896"/>
        <c:crosses val="autoZero"/>
        <c:auto val="1"/>
        <c:lblAlgn val="ctr"/>
        <c:lblOffset val="100"/>
        <c:noMultiLvlLbl val="0"/>
      </c:catAx>
      <c:valAx>
        <c:axId val="1312856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Attack</a:t>
                </a:r>
                <a:r>
                  <a:rPr lang="en-US" baseline="0"/>
                  <a:t> Rate per 10,000</a:t>
                </a:r>
                <a:endParaRPr lang="en-US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31285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>
                <a:effectLst/>
              </a:rPr>
              <a:t>COVID-19 Infection among Health Workers distributed by Cadre, 28th July 2020</a:t>
            </a:r>
            <a:endParaRPr lang="en-US" sz="28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2800"/>
          </a:p>
        </c:rich>
      </c:tx>
      <c:layout>
        <c:manualLayout>
          <c:xMode val="edge"/>
          <c:yMode val="edge"/>
          <c:x val="9.4232209737827713E-2"/>
          <c:y val="2.1212121212121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2537182852143"/>
          <c:y val="0.2742222222222222"/>
          <c:w val="0.85841907261592298"/>
          <c:h val="0.4003476232137649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Sheet2!$E$1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2"/>
                <c:pt idx="0">
                  <c:v>Nurses</c:v>
                </c:pt>
                <c:pt idx="1">
                  <c:v>Lab</c:v>
                </c:pt>
                <c:pt idx="2">
                  <c:v>Clinicians</c:v>
                </c:pt>
                <c:pt idx="3">
                  <c:v>Physiotherapy </c:v>
                </c:pt>
                <c:pt idx="4">
                  <c:v>Hosp Attendant/Maid</c:v>
                </c:pt>
                <c:pt idx="5">
                  <c:v>EH</c:v>
                </c:pt>
                <c:pt idx="6">
                  <c:v>HSA</c:v>
                </c:pt>
                <c:pt idx="7">
                  <c:v>Pharmacy</c:v>
                </c:pt>
                <c:pt idx="8">
                  <c:v>Radiography</c:v>
                </c:pt>
                <c:pt idx="9">
                  <c:v>Other  Non Professional HW</c:v>
                </c:pt>
                <c:pt idx="10">
                  <c:v>Non Medical</c:v>
                </c:pt>
                <c:pt idx="11">
                  <c:v>Cadre Missing</c:v>
                </c:pt>
              </c:strCache>
              <c:extLst/>
            </c:strRef>
          </c:cat>
          <c:val>
            <c:numRef>
              <c:f>Sheet2!$E$2:$E$14</c:f>
              <c:numCache>
                <c:formatCode>General</c:formatCode>
                <c:ptCount val="12"/>
                <c:pt idx="0">
                  <c:v>82</c:v>
                </c:pt>
                <c:pt idx="1">
                  <c:v>17</c:v>
                </c:pt>
                <c:pt idx="2">
                  <c:v>52</c:v>
                </c:pt>
                <c:pt idx="3">
                  <c:v>3</c:v>
                </c:pt>
                <c:pt idx="4">
                  <c:v>20</c:v>
                </c:pt>
                <c:pt idx="5">
                  <c:v>3</c:v>
                </c:pt>
                <c:pt idx="6">
                  <c:v>9</c:v>
                </c:pt>
                <c:pt idx="7">
                  <c:v>11</c:v>
                </c:pt>
                <c:pt idx="8">
                  <c:v>2</c:v>
                </c:pt>
                <c:pt idx="9">
                  <c:v>7</c:v>
                </c:pt>
                <c:pt idx="10">
                  <c:v>79</c:v>
                </c:pt>
                <c:pt idx="11">
                  <c:v>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FE4-4EDF-A47F-F75A8CF156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667456"/>
        <c:axId val="590035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Sheet2!$A$2:$A$14</c15:sqref>
                        </c15:formulaRef>
                      </c:ext>
                    </c:extLst>
                    <c:strCache>
                      <c:ptCount val="12"/>
                      <c:pt idx="0">
                        <c:v>Nurses</c:v>
                      </c:pt>
                      <c:pt idx="1">
                        <c:v>Lab</c:v>
                      </c:pt>
                      <c:pt idx="2">
                        <c:v>Clinicians</c:v>
                      </c:pt>
                      <c:pt idx="3">
                        <c:v>Physiotherapy </c:v>
                      </c:pt>
                      <c:pt idx="4">
                        <c:v>Hosp Attendant/Maid</c:v>
                      </c:pt>
                      <c:pt idx="5">
                        <c:v>EH</c:v>
                      </c:pt>
                      <c:pt idx="6">
                        <c:v>HSA</c:v>
                      </c:pt>
                      <c:pt idx="7">
                        <c:v>Pharmacy</c:v>
                      </c:pt>
                      <c:pt idx="8">
                        <c:v>Radiography</c:v>
                      </c:pt>
                      <c:pt idx="9">
                        <c:v>Other  Non Professional HW</c:v>
                      </c:pt>
                      <c:pt idx="10">
                        <c:v>Non Medical</c:v>
                      </c:pt>
                      <c:pt idx="11">
                        <c:v>Cadre Missing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Sheet2!$B$2:$B$14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25</c:v>
                      </c:pt>
                      <c:pt idx="1">
                        <c:v>12</c:v>
                      </c:pt>
                      <c:pt idx="2">
                        <c:v>42</c:v>
                      </c:pt>
                      <c:pt idx="3">
                        <c:v>3</c:v>
                      </c:pt>
                      <c:pt idx="4">
                        <c:v>7</c:v>
                      </c:pt>
                      <c:pt idx="5">
                        <c:v>3</c:v>
                      </c:pt>
                      <c:pt idx="6">
                        <c:v>4</c:v>
                      </c:pt>
                      <c:pt idx="7">
                        <c:v>8</c:v>
                      </c:pt>
                      <c:pt idx="8">
                        <c:v>2</c:v>
                      </c:pt>
                      <c:pt idx="9">
                        <c:v>5</c:v>
                      </c:pt>
                      <c:pt idx="10">
                        <c:v>54</c:v>
                      </c:pt>
                      <c:pt idx="11">
                        <c:v>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FE4-4EDF-A47F-F75A8CF1562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Sheet2!$A$2:$A$14</c15:sqref>
                        </c15:formulaRef>
                      </c:ext>
                    </c:extLst>
                    <c:strCache>
                      <c:ptCount val="12"/>
                      <c:pt idx="0">
                        <c:v>Nurses</c:v>
                      </c:pt>
                      <c:pt idx="1">
                        <c:v>Lab</c:v>
                      </c:pt>
                      <c:pt idx="2">
                        <c:v>Clinicians</c:v>
                      </c:pt>
                      <c:pt idx="3">
                        <c:v>Physiotherapy </c:v>
                      </c:pt>
                      <c:pt idx="4">
                        <c:v>Hosp Attendant/Maid</c:v>
                      </c:pt>
                      <c:pt idx="5">
                        <c:v>EH</c:v>
                      </c:pt>
                      <c:pt idx="6">
                        <c:v>HSA</c:v>
                      </c:pt>
                      <c:pt idx="7">
                        <c:v>Pharmacy</c:v>
                      </c:pt>
                      <c:pt idx="8">
                        <c:v>Radiography</c:v>
                      </c:pt>
                      <c:pt idx="9">
                        <c:v>Other  Non Professional HW</c:v>
                      </c:pt>
                      <c:pt idx="10">
                        <c:v>Non Medical</c:v>
                      </c:pt>
                      <c:pt idx="11">
                        <c:v>Cadre Missing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Sheet2!$C$2:$C$14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56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0</c:v>
                      </c:pt>
                      <c:pt idx="4">
                        <c:v>13</c:v>
                      </c:pt>
                      <c:pt idx="5">
                        <c:v>0</c:v>
                      </c:pt>
                      <c:pt idx="6">
                        <c:v>5</c:v>
                      </c:pt>
                      <c:pt idx="7">
                        <c:v>3</c:v>
                      </c:pt>
                      <c:pt idx="8">
                        <c:v>0</c:v>
                      </c:pt>
                      <c:pt idx="9">
                        <c:v>2</c:v>
                      </c:pt>
                      <c:pt idx="10">
                        <c:v>25</c:v>
                      </c:pt>
                      <c:pt idx="11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FE4-4EDF-A47F-F75A8CF1562C}"/>
                  </c:ext>
                </c:extLst>
              </c15:ser>
            </c15:filteredBarSeries>
          </c:ext>
        </c:extLst>
      </c:barChart>
      <c:catAx>
        <c:axId val="30066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Cadre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035328"/>
        <c:crosses val="autoZero"/>
        <c:auto val="1"/>
        <c:lblAlgn val="ctr"/>
        <c:lblOffset val="100"/>
        <c:noMultiLvlLbl val="0"/>
      </c:catAx>
      <c:valAx>
        <c:axId val="59003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No.</a:t>
                </a:r>
                <a:r>
                  <a:rPr lang="en-US" sz="1400" baseline="0"/>
                  <a:t> of cases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COVID-19</a:t>
            </a:r>
            <a:r>
              <a:rPr lang="en-US" sz="2800" baseline="0"/>
              <a:t> Infection among Health Workers distributed by sex and cadre, 28 th July 2020</a:t>
            </a:r>
            <a:endParaRPr lang="en-US" sz="2800"/>
          </a:p>
        </c:rich>
      </c:tx>
      <c:layout>
        <c:manualLayout>
          <c:xMode val="edge"/>
          <c:yMode val="edge"/>
          <c:x val="0.16499568560735431"/>
          <c:y val="1.5912869624527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Nurses</c:v>
                </c:pt>
                <c:pt idx="1">
                  <c:v>Lab</c:v>
                </c:pt>
                <c:pt idx="2">
                  <c:v>Clinicians</c:v>
                </c:pt>
                <c:pt idx="3">
                  <c:v>Physiotherapy </c:v>
                </c:pt>
                <c:pt idx="4">
                  <c:v>Hosp Attendant/Maid</c:v>
                </c:pt>
                <c:pt idx="5">
                  <c:v>EH</c:v>
                </c:pt>
                <c:pt idx="6">
                  <c:v>HSA</c:v>
                </c:pt>
                <c:pt idx="7">
                  <c:v>Pharmacy</c:v>
                </c:pt>
                <c:pt idx="8">
                  <c:v>Radiography</c:v>
                </c:pt>
                <c:pt idx="9">
                  <c:v>Other  Non Professional HW</c:v>
                </c:pt>
                <c:pt idx="10">
                  <c:v>Non Medical</c:v>
                </c:pt>
                <c:pt idx="11">
                  <c:v>Cadre Missing</c:v>
                </c:pt>
              </c:strCache>
            </c:str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25</c:v>
                </c:pt>
                <c:pt idx="1">
                  <c:v>12</c:v>
                </c:pt>
                <c:pt idx="2">
                  <c:v>42</c:v>
                </c:pt>
                <c:pt idx="3">
                  <c:v>3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8</c:v>
                </c:pt>
                <c:pt idx="8">
                  <c:v>2</c:v>
                </c:pt>
                <c:pt idx="9">
                  <c:v>5</c:v>
                </c:pt>
                <c:pt idx="10">
                  <c:v>54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B-452D-9DD6-1E6636BB6C1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Nurses</c:v>
                </c:pt>
                <c:pt idx="1">
                  <c:v>Lab</c:v>
                </c:pt>
                <c:pt idx="2">
                  <c:v>Clinicians</c:v>
                </c:pt>
                <c:pt idx="3">
                  <c:v>Physiotherapy </c:v>
                </c:pt>
                <c:pt idx="4">
                  <c:v>Hosp Attendant/Maid</c:v>
                </c:pt>
                <c:pt idx="5">
                  <c:v>EH</c:v>
                </c:pt>
                <c:pt idx="6">
                  <c:v>HSA</c:v>
                </c:pt>
                <c:pt idx="7">
                  <c:v>Pharmacy</c:v>
                </c:pt>
                <c:pt idx="8">
                  <c:v>Radiography</c:v>
                </c:pt>
                <c:pt idx="9">
                  <c:v>Other  Non Professional HW</c:v>
                </c:pt>
                <c:pt idx="10">
                  <c:v>Non Medical</c:v>
                </c:pt>
                <c:pt idx="11">
                  <c:v>Cadre Missing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56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13</c:v>
                </c:pt>
                <c:pt idx="5">
                  <c:v>0</c:v>
                </c:pt>
                <c:pt idx="6">
                  <c:v>5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25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6B-452D-9DD6-1E6636BB6C16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Nurses</c:v>
                </c:pt>
                <c:pt idx="1">
                  <c:v>Lab</c:v>
                </c:pt>
                <c:pt idx="2">
                  <c:v>Clinicians</c:v>
                </c:pt>
                <c:pt idx="3">
                  <c:v>Physiotherapy </c:v>
                </c:pt>
                <c:pt idx="4">
                  <c:v>Hosp Attendant/Maid</c:v>
                </c:pt>
                <c:pt idx="5">
                  <c:v>EH</c:v>
                </c:pt>
                <c:pt idx="6">
                  <c:v>HSA</c:v>
                </c:pt>
                <c:pt idx="7">
                  <c:v>Pharmacy</c:v>
                </c:pt>
                <c:pt idx="8">
                  <c:v>Radiography</c:v>
                </c:pt>
                <c:pt idx="9">
                  <c:v>Other  Non Professional HW</c:v>
                </c:pt>
                <c:pt idx="10">
                  <c:v>Non Medical</c:v>
                </c:pt>
                <c:pt idx="11">
                  <c:v>Cadre Missing</c:v>
                </c:pt>
              </c:strCache>
            </c:strRef>
          </c:cat>
          <c:val>
            <c:numRef>
              <c:f>Sheet2!$D$2:$D$13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6B-452D-9DD6-1E6636BB6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4505568"/>
        <c:axId val="124393974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Sheet2!$E$1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Sheet2!$A$2:$A$13</c15:sqref>
                        </c15:formulaRef>
                      </c:ext>
                    </c:extLst>
                    <c:strCache>
                      <c:ptCount val="12"/>
                      <c:pt idx="0">
                        <c:v>Nurses</c:v>
                      </c:pt>
                      <c:pt idx="1">
                        <c:v>Lab</c:v>
                      </c:pt>
                      <c:pt idx="2">
                        <c:v>Clinicians</c:v>
                      </c:pt>
                      <c:pt idx="3">
                        <c:v>Physiotherapy </c:v>
                      </c:pt>
                      <c:pt idx="4">
                        <c:v>Hosp Attendant/Maid</c:v>
                      </c:pt>
                      <c:pt idx="5">
                        <c:v>EH</c:v>
                      </c:pt>
                      <c:pt idx="6">
                        <c:v>HSA</c:v>
                      </c:pt>
                      <c:pt idx="7">
                        <c:v>Pharmacy</c:v>
                      </c:pt>
                      <c:pt idx="8">
                        <c:v>Radiography</c:v>
                      </c:pt>
                      <c:pt idx="9">
                        <c:v>Other  Non Professional HW</c:v>
                      </c:pt>
                      <c:pt idx="10">
                        <c:v>Non Medical</c:v>
                      </c:pt>
                      <c:pt idx="11">
                        <c:v>Cadre Missing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Sheet2!$E$2:$E$13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82</c:v>
                      </c:pt>
                      <c:pt idx="1">
                        <c:v>17</c:v>
                      </c:pt>
                      <c:pt idx="2">
                        <c:v>52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3</c:v>
                      </c:pt>
                      <c:pt idx="6">
                        <c:v>9</c:v>
                      </c:pt>
                      <c:pt idx="7">
                        <c:v>11</c:v>
                      </c:pt>
                      <c:pt idx="8">
                        <c:v>2</c:v>
                      </c:pt>
                      <c:pt idx="9">
                        <c:v>7</c:v>
                      </c:pt>
                      <c:pt idx="10">
                        <c:v>79</c:v>
                      </c:pt>
                      <c:pt idx="11">
                        <c:v>42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56B-452D-9DD6-1E6636BB6C16}"/>
                  </c:ext>
                </c:extLst>
              </c15:ser>
            </c15:filteredBarSeries>
          </c:ext>
        </c:extLst>
      </c:barChart>
      <c:catAx>
        <c:axId val="94450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939744"/>
        <c:crosses val="autoZero"/>
        <c:auto val="1"/>
        <c:lblAlgn val="ctr"/>
        <c:lblOffset val="100"/>
        <c:noMultiLvlLbl val="0"/>
      </c:catAx>
      <c:valAx>
        <c:axId val="124393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50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>
                <a:effectLst/>
              </a:rPr>
              <a:t>COVID-19 Infection among Health Workers distributed by Ditrict, 28th July 2020</a:t>
            </a:r>
            <a:endParaRPr lang="en-US" sz="28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2800"/>
          </a:p>
        </c:rich>
      </c:tx>
      <c:layout>
        <c:manualLayout>
          <c:xMode val="edge"/>
          <c:yMode val="edge"/>
          <c:x val="0.1231094527363184"/>
          <c:y val="2.5362318840579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Sheet2!$B$17</c:f>
              <c:strCache>
                <c:ptCount val="1"/>
                <c:pt idx="0">
                  <c:v>No.of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Sheet2!$A$18:$A$41</c:f>
              <c:strCache>
                <c:ptCount val="24"/>
                <c:pt idx="0">
                  <c:v>Balaka</c:v>
                </c:pt>
                <c:pt idx="1">
                  <c:v>Lilongwe</c:v>
                </c:pt>
                <c:pt idx="2">
                  <c:v>Blantyre</c:v>
                </c:pt>
                <c:pt idx="3">
                  <c:v>Chikwawa</c:v>
                </c:pt>
                <c:pt idx="4">
                  <c:v>Chiradzulu</c:v>
                </c:pt>
                <c:pt idx="5">
                  <c:v>Chitipa</c:v>
                </c:pt>
                <c:pt idx="6">
                  <c:v>Dedza</c:v>
                </c:pt>
                <c:pt idx="7">
                  <c:v>Dowa</c:v>
                </c:pt>
                <c:pt idx="8">
                  <c:v>Karonga</c:v>
                </c:pt>
                <c:pt idx="9">
                  <c:v>Kasungu</c:v>
                </c:pt>
                <c:pt idx="10">
                  <c:v>Mwanza</c:v>
                </c:pt>
                <c:pt idx="11">
                  <c:v>Mchinji</c:v>
                </c:pt>
                <c:pt idx="12">
                  <c:v>Mulanje</c:v>
                </c:pt>
                <c:pt idx="13">
                  <c:v>Mzimba South</c:v>
                </c:pt>
                <c:pt idx="14">
                  <c:v>Ntcheu</c:v>
                </c:pt>
                <c:pt idx="15">
                  <c:v>Mzimba North (Mzuzu CH)</c:v>
                </c:pt>
                <c:pt idx="16">
                  <c:v>Neno</c:v>
                </c:pt>
                <c:pt idx="17">
                  <c:v>Nkhatabay</c:v>
                </c:pt>
                <c:pt idx="18">
                  <c:v>Nkhotakota</c:v>
                </c:pt>
                <c:pt idx="19">
                  <c:v>Nsanje</c:v>
                </c:pt>
                <c:pt idx="20">
                  <c:v>Phalaombe</c:v>
                </c:pt>
                <c:pt idx="21">
                  <c:v>Rumphi</c:v>
                </c:pt>
                <c:pt idx="22">
                  <c:v>Salima</c:v>
                </c:pt>
                <c:pt idx="23">
                  <c:v>Thyolo</c:v>
                </c:pt>
              </c:strCache>
            </c:strRef>
          </c:cat>
          <c:val>
            <c:numRef>
              <c:f>Sheet2!$B$18:$B$41</c:f>
              <c:numCache>
                <c:formatCode>General</c:formatCode>
                <c:ptCount val="24"/>
                <c:pt idx="0">
                  <c:v>1</c:v>
                </c:pt>
                <c:pt idx="1">
                  <c:v>89</c:v>
                </c:pt>
                <c:pt idx="2">
                  <c:v>61</c:v>
                </c:pt>
                <c:pt idx="3">
                  <c:v>1</c:v>
                </c:pt>
                <c:pt idx="4">
                  <c:v>2</c:v>
                </c:pt>
                <c:pt idx="5">
                  <c:v>19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9</c:v>
                </c:pt>
                <c:pt idx="10">
                  <c:v>1</c:v>
                </c:pt>
                <c:pt idx="11">
                  <c:v>17</c:v>
                </c:pt>
                <c:pt idx="12">
                  <c:v>8</c:v>
                </c:pt>
                <c:pt idx="13">
                  <c:v>5</c:v>
                </c:pt>
                <c:pt idx="14">
                  <c:v>3</c:v>
                </c:pt>
                <c:pt idx="15">
                  <c:v>54</c:v>
                </c:pt>
                <c:pt idx="16">
                  <c:v>17</c:v>
                </c:pt>
                <c:pt idx="17">
                  <c:v>14</c:v>
                </c:pt>
                <c:pt idx="18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7</c:v>
                </c:pt>
                <c:pt idx="22">
                  <c:v>2</c:v>
                </c:pt>
                <c:pt idx="2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5-4EC3-94C5-BB9EC96982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7068303"/>
        <c:axId val="1243958464"/>
      </c:barChart>
      <c:catAx>
        <c:axId val="907068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District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958464"/>
        <c:crosses val="autoZero"/>
        <c:auto val="1"/>
        <c:lblAlgn val="ctr"/>
        <c:lblOffset val="100"/>
        <c:noMultiLvlLbl val="0"/>
      </c:catAx>
      <c:valAx>
        <c:axId val="1243958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No.of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06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8519-E631-4979-ABEC-D211A04162F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D8D5-0C56-42EC-9C51-A0F80883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5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Update on </a:t>
            </a:r>
            <a:r>
              <a:rPr lang="en-GB" dirty="0" err="1" smtClean="0"/>
              <a:t>Syndrommic</a:t>
            </a:r>
            <a:r>
              <a:rPr lang="en-GB" dirty="0" smtClean="0"/>
              <a:t>, Sentinel, FFX, KAP survey, </a:t>
            </a:r>
            <a:r>
              <a:rPr lang="en-GB" dirty="0" err="1" smtClean="0"/>
              <a:t>Seroprevalence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8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from USA was</a:t>
            </a:r>
            <a:r>
              <a:rPr lang="en-GB" baseline="0" dirty="0" smtClean="0"/>
              <a:t> not received by the </a:t>
            </a:r>
            <a:r>
              <a:rPr lang="en-GB" baseline="0" dirty="0" err="1" smtClean="0"/>
              <a:t>cutoff</a:t>
            </a:r>
            <a:r>
              <a:rPr lang="en-GB" baseline="0" dirty="0" smtClean="0"/>
              <a:t> time hence the drop in the PAHO region. Will be adjusted accordingly when data is made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Mean</a:t>
            </a:r>
            <a:r>
              <a:rPr lang="en-GB" baseline="0" dirty="0" smtClean="0"/>
              <a:t> age has slightly increased to 35 from 33(still within SD though)</a:t>
            </a:r>
          </a:p>
          <a:p>
            <a:r>
              <a:rPr lang="en-GB" baseline="0" dirty="0" smtClean="0"/>
              <a:t>Both </a:t>
            </a:r>
            <a:r>
              <a:rPr lang="en-GB" baseline="0" dirty="0" err="1" smtClean="0"/>
              <a:t>Ntchisi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Likoma</a:t>
            </a:r>
            <a:r>
              <a:rPr lang="en-GB" baseline="0" dirty="0" smtClean="0"/>
              <a:t> have reported 1 case each, now all 29 health districts have confirmed cases and are testing </a:t>
            </a:r>
          </a:p>
          <a:p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Epi curve</a:t>
            </a:r>
          </a:p>
          <a:p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general benchmark</a:t>
            </a:r>
            <a:r>
              <a:rPr lang="en-GB" baseline="0" dirty="0" smtClean="0"/>
              <a:t> of adequate testing is 3-12%</a:t>
            </a:r>
          </a:p>
          <a:p>
            <a:r>
              <a:rPr lang="en-GB" baseline="0" dirty="0" smtClean="0"/>
              <a:t>10-30 tests per confirmed case as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Median Age 56 (Range 26 to 82)</a:t>
            </a:r>
          </a:p>
          <a:p>
            <a:r>
              <a:rPr lang="en-GB" dirty="0" smtClean="0"/>
              <a:t>Clinical</a:t>
            </a:r>
            <a:r>
              <a:rPr lang="en-GB" baseline="0" dirty="0" smtClean="0"/>
              <a:t> Case Management auditing- info on comorbidities</a:t>
            </a:r>
            <a:endParaRPr lang="en-GB" dirty="0" smtClean="0"/>
          </a:p>
          <a:p>
            <a:r>
              <a:rPr lang="en-GB" dirty="0" smtClean="0"/>
              <a:t>Combined</a:t>
            </a:r>
            <a:r>
              <a:rPr lang="en-GB" baseline="0" dirty="0" smtClean="0"/>
              <a:t> CFR  2.8%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DC0C0-D515-428D-BC5A-202C8E9FCB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6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3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3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3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3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75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8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8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5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62E3-5B44-446A-9725-EA8F04DA17E6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EE78-9539-410F-8CE6-69F82C693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COVID-19 Pandemic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28 July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 Curve Moving Average through to 28 July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1593889"/>
            <a:ext cx="10515600" cy="4403499"/>
          </a:xfrm>
        </p:spPr>
      </p:pic>
    </p:spTree>
    <p:extLst>
      <p:ext uri="{BB962C8B-B14F-4D97-AF65-F5344CB8AC3E}">
        <p14:creationId xmlns:p14="http://schemas.microsoft.com/office/powerpoint/2010/main" val="356614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242" y="81345"/>
            <a:ext cx="10515600" cy="1325563"/>
          </a:xfrm>
        </p:spPr>
        <p:txBody>
          <a:bodyPr/>
          <a:lstStyle/>
          <a:p>
            <a:r>
              <a:rPr lang="en-GB" b="1" dirty="0"/>
              <a:t>COVID-19 cases in Malawi as of </a:t>
            </a:r>
            <a:r>
              <a:rPr lang="en-GB" b="1" dirty="0" smtClean="0"/>
              <a:t>26 July 2020 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36635" y="1061545"/>
          <a:ext cx="11834648" cy="579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5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Attack Rate per 10,000 in Malawi by District as of 27</a:t>
            </a:r>
            <a:r>
              <a:rPr lang="en-GB" baseline="30000" dirty="0" smtClean="0"/>
              <a:t>th</a:t>
            </a:r>
            <a:r>
              <a:rPr lang="en-GB" dirty="0" smtClean="0"/>
              <a:t> July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839037"/>
              </p:ext>
            </p:extLst>
          </p:nvPr>
        </p:nvGraphicFramePr>
        <p:xfrm>
          <a:off x="1048871" y="1825625"/>
          <a:ext cx="10304929" cy="470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4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Attack Rate per 10,000 in Malawi by District as of 27th July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8459"/>
            <a:ext cx="10515599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Positive Rate as of 27 July – </a:t>
            </a:r>
            <a:r>
              <a:rPr lang="en-GB" b="1" dirty="0" smtClean="0"/>
              <a:t>13.54%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336306" cy="50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 Distribution of COVID-19 Cases </a:t>
            </a:r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 July </a:t>
            </a:r>
            <a:r>
              <a:rPr lang="en-GB" dirty="0"/>
              <a:t>2020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602344"/>
            <a:ext cx="10058399" cy="4717773"/>
          </a:xfrm>
        </p:spPr>
      </p:pic>
    </p:spTree>
    <p:extLst>
      <p:ext uri="{BB962C8B-B14F-4D97-AF65-F5344CB8AC3E}">
        <p14:creationId xmlns:p14="http://schemas.microsoft.com/office/powerpoint/2010/main" val="1417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2" y="456287"/>
            <a:ext cx="10853468" cy="1596177"/>
          </a:xfrm>
        </p:spPr>
        <p:txBody>
          <a:bodyPr/>
          <a:lstStyle/>
          <a:p>
            <a:r>
              <a:rPr lang="en-GB" dirty="0" smtClean="0"/>
              <a:t>COVID-19 Death Characteristics as of 27</a:t>
            </a:r>
            <a:r>
              <a:rPr lang="en-GB" baseline="30000" dirty="0" smtClean="0"/>
              <a:t>th</a:t>
            </a:r>
            <a:r>
              <a:rPr lang="en-GB" dirty="0" smtClean="0"/>
              <a:t>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CFR Male 3.5%  Female 1.4%</a:t>
            </a:r>
          </a:p>
          <a:p>
            <a:r>
              <a:rPr lang="en-GB" dirty="0" smtClean="0"/>
              <a:t>Median age 56.5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1825624"/>
            <a:ext cx="10515600" cy="489048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96" y="1655380"/>
            <a:ext cx="4601217" cy="340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5379"/>
            <a:ext cx="4506310" cy="30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Care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327Health Workers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24 Districts Affected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Mostly High burden districts</a:t>
            </a:r>
          </a:p>
          <a:p>
            <a:endParaRPr lang="en-GB" dirty="0"/>
          </a:p>
          <a:p>
            <a:r>
              <a:rPr lang="en-GB" dirty="0" smtClean="0"/>
              <a:t>Median Age 35(Range 17 to 72)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629293-1C0C-48F5-9476-7A1D4B5386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0608" y="373487"/>
          <a:ext cx="11243257" cy="628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89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A23DBF-0C59-4701-B307-204E10C136F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2428" y="399245"/>
          <a:ext cx="11178862" cy="62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97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Global SitRep</a:t>
            </a:r>
            <a:endParaRPr lang="en-GB" dirty="0"/>
          </a:p>
          <a:p>
            <a:r>
              <a:rPr lang="en-GB" dirty="0"/>
              <a:t>Local </a:t>
            </a:r>
            <a:r>
              <a:rPr lang="en-GB" dirty="0" smtClean="0"/>
              <a:t>SitRep</a:t>
            </a:r>
          </a:p>
          <a:p>
            <a:r>
              <a:rPr lang="en-GB" dirty="0" smtClean="0"/>
              <a:t>Public Health Measures</a:t>
            </a:r>
          </a:p>
          <a:p>
            <a:r>
              <a:rPr lang="en-GB" dirty="0" smtClean="0"/>
              <a:t>Subcommittee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31FB97-63A6-4D15-8E7F-D0730A42661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4248" y="180305"/>
          <a:ext cx="10947042" cy="658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21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9C41-BCE4-4229-BC5A-327536F6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r>
              <a:rPr lang="en-US" dirty="0" smtClean="0"/>
              <a:t>Public Health Measures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4E517-30E3-48CB-BFFC-07856C29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690688"/>
            <a:ext cx="11738106" cy="4679115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Testing</a:t>
            </a:r>
            <a:r>
              <a:rPr lang="en-GB" dirty="0" smtClean="0"/>
              <a:t> – Focused</a:t>
            </a:r>
            <a:endParaRPr lang="en-US" dirty="0"/>
          </a:p>
          <a:p>
            <a:r>
              <a:rPr lang="en-US" b="1" dirty="0" smtClean="0"/>
              <a:t>Tracing</a:t>
            </a:r>
            <a:r>
              <a:rPr lang="en-US" dirty="0" smtClean="0"/>
              <a:t> - Identification </a:t>
            </a:r>
            <a:r>
              <a:rPr lang="en-US" dirty="0"/>
              <a:t>and follow up of the </a:t>
            </a:r>
            <a:r>
              <a:rPr lang="en-US" dirty="0" smtClean="0"/>
              <a:t>contacts</a:t>
            </a:r>
            <a:endParaRPr lang="en-US" dirty="0"/>
          </a:p>
          <a:p>
            <a:r>
              <a:rPr lang="en-US" b="1" dirty="0" smtClean="0"/>
              <a:t>Isolating</a:t>
            </a:r>
            <a:r>
              <a:rPr lang="en-US" dirty="0" smtClean="0"/>
              <a:t> – Advice on isolation for contacts</a:t>
            </a:r>
          </a:p>
          <a:p>
            <a:r>
              <a:rPr lang="en-US" b="1" dirty="0" smtClean="0"/>
              <a:t>Infection </a:t>
            </a:r>
            <a:r>
              <a:rPr lang="en-US" b="1" dirty="0"/>
              <a:t>prevention and control in health care </a:t>
            </a:r>
            <a:r>
              <a:rPr lang="en-US" b="1" dirty="0" smtClean="0"/>
              <a:t>settings and Community</a:t>
            </a:r>
            <a:r>
              <a:rPr lang="en-US" dirty="0" smtClean="0"/>
              <a:t>-mandatory masking, PPE availability for HCWs</a:t>
            </a:r>
            <a:endParaRPr lang="en-US" dirty="0"/>
          </a:p>
          <a:p>
            <a:r>
              <a:rPr lang="en-US" b="1" dirty="0"/>
              <a:t>Implementation of health measures for </a:t>
            </a:r>
            <a:r>
              <a:rPr lang="en-US" b="1" dirty="0" smtClean="0"/>
              <a:t>travelers </a:t>
            </a:r>
            <a:endParaRPr lang="en-US" dirty="0"/>
          </a:p>
          <a:p>
            <a:r>
              <a:rPr lang="en-US" b="1" dirty="0"/>
              <a:t>Awareness-raising in the population </a:t>
            </a:r>
            <a:r>
              <a:rPr lang="en-US" b="1" dirty="0" smtClean="0"/>
              <a:t>– </a:t>
            </a:r>
            <a:r>
              <a:rPr lang="en-US" dirty="0" smtClean="0"/>
              <a:t>how best to utilize influencers</a:t>
            </a:r>
            <a:endParaRPr lang="en-US" dirty="0"/>
          </a:p>
          <a:p>
            <a:r>
              <a:rPr lang="en-US" b="1" dirty="0" smtClean="0"/>
              <a:t>Risk communication </a:t>
            </a:r>
            <a:r>
              <a:rPr lang="en-US" dirty="0" smtClean="0"/>
              <a:t>– best community engagement strategies</a:t>
            </a:r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i="1" dirty="0"/>
              <a:t>to find, isolate, test and care for cases;</a:t>
            </a:r>
          </a:p>
          <a:p>
            <a:pPr marL="0" indent="0">
              <a:buNone/>
            </a:pPr>
            <a:r>
              <a:rPr lang="en-GB" i="1" dirty="0"/>
              <a:t>and trace and quarantine their </a:t>
            </a:r>
            <a:r>
              <a:rPr lang="en-GB" i="1" dirty="0" err="1"/>
              <a:t>contacts.“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Where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these measures are followed, cases go down. Where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they’re not, cases go up</a:t>
            </a:r>
            <a:r>
              <a:rPr lang="en-GB" i="1" dirty="0" smtClean="0"/>
              <a:t>”.- Dr </a:t>
            </a:r>
            <a:r>
              <a:rPr lang="en-GB" i="1" dirty="0" err="1" smtClean="0"/>
              <a:t>Tedros</a:t>
            </a:r>
            <a:r>
              <a:rPr lang="en-GB" i="1" dirty="0" smtClean="0"/>
              <a:t> </a:t>
            </a:r>
            <a:endParaRPr lang="en-US" i="1" dirty="0" smtClean="0"/>
          </a:p>
          <a:p>
            <a:endParaRPr lang="en-GB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93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r>
              <a:rPr lang="en-GB" dirty="0" smtClean="0"/>
              <a:t>Daily EOC Meetings</a:t>
            </a:r>
          </a:p>
          <a:p>
            <a:r>
              <a:rPr lang="en-GB" dirty="0" smtClean="0"/>
              <a:t>IMS Operators and Triage Manager Recruitment</a:t>
            </a:r>
          </a:p>
          <a:p>
            <a:r>
              <a:rPr lang="en-GB" dirty="0" smtClean="0"/>
              <a:t>Logistical support for Operations i.e. Airtime </a:t>
            </a:r>
          </a:p>
          <a:p>
            <a:r>
              <a:rPr lang="en-GB" dirty="0" smtClean="0"/>
              <a:t>Response Plan Review</a:t>
            </a:r>
          </a:p>
          <a:p>
            <a:r>
              <a:rPr lang="en-GB" dirty="0"/>
              <a:t>Revision of Guidelines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18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Surveillance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 Data entry exercise at </a:t>
            </a:r>
            <a:r>
              <a:rPr lang="en-GB" dirty="0" err="1"/>
              <a:t>PoEs</a:t>
            </a:r>
            <a:endParaRPr lang="en-GB" dirty="0"/>
          </a:p>
          <a:p>
            <a:r>
              <a:rPr lang="en-GB" dirty="0"/>
              <a:t>Contact Tracing Training for CHWs- field </a:t>
            </a:r>
            <a:r>
              <a:rPr lang="en-GB" dirty="0" smtClean="0"/>
              <a:t>test</a:t>
            </a:r>
            <a:endParaRPr lang="en-GB" dirty="0"/>
          </a:p>
          <a:p>
            <a:r>
              <a:rPr lang="en-GB" dirty="0"/>
              <a:t>Daily Surveillance subcommittee meetings</a:t>
            </a:r>
          </a:p>
          <a:p>
            <a:r>
              <a:rPr lang="en-GB" dirty="0"/>
              <a:t>Reception of Returnees</a:t>
            </a:r>
          </a:p>
          <a:p>
            <a:r>
              <a:rPr lang="en-GB" dirty="0"/>
              <a:t>Production of Daily Situation Reports</a:t>
            </a:r>
          </a:p>
          <a:p>
            <a:r>
              <a:rPr lang="en-GB" dirty="0"/>
              <a:t>Local Data Modelling -Reproductive number, Severity 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Management- Completeness and Timeliness</a:t>
            </a:r>
          </a:p>
          <a:p>
            <a:r>
              <a:rPr lang="en-GB" dirty="0" smtClean="0"/>
              <a:t>Data flow from Lab to Surveillance, Central Hospitals to Districts</a:t>
            </a:r>
          </a:p>
          <a:p>
            <a:r>
              <a:rPr lang="en-GB" dirty="0" smtClean="0"/>
              <a:t>Logistical Support for RRT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5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1" y="365125"/>
            <a:ext cx="10533529" cy="1342651"/>
          </a:xfrm>
        </p:spPr>
        <p:txBody>
          <a:bodyPr/>
          <a:lstStyle/>
          <a:p>
            <a:r>
              <a:rPr lang="en-GB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5" y="1235242"/>
            <a:ext cx="11440313" cy="533972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Coronavirus </a:t>
            </a:r>
            <a:r>
              <a:rPr lang="en-GB" dirty="0"/>
              <a:t>Disease (COVID-19) caused by Severe Acute Respiratory Syndrome Coronavirus 2 (SARS-CoV-2) alerted on 31 December </a:t>
            </a:r>
            <a:r>
              <a:rPr lang="en-GB" dirty="0" smtClean="0"/>
              <a:t>2019</a:t>
            </a:r>
          </a:p>
          <a:p>
            <a:endParaRPr lang="en-GB" dirty="0"/>
          </a:p>
          <a:p>
            <a:r>
              <a:rPr lang="en-GB" dirty="0" smtClean="0"/>
              <a:t>Zoonotic, transmission, signs and symptoms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Declared </a:t>
            </a:r>
            <a:r>
              <a:rPr lang="en-GB" dirty="0"/>
              <a:t>Public Health Emergency of International Concern(PHEIC) on 30 January </a:t>
            </a:r>
            <a:r>
              <a:rPr lang="en-GB" dirty="0" smtClean="0"/>
              <a:t>2020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Declared Pandemic on 11 March </a:t>
            </a:r>
            <a:r>
              <a:rPr lang="en-GB" dirty="0" smtClean="0"/>
              <a:t>2020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Declared State of Disaster in Malawi 20 March 2020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First </a:t>
            </a:r>
            <a:r>
              <a:rPr lang="en-GB" dirty="0"/>
              <a:t>c</a:t>
            </a:r>
            <a:r>
              <a:rPr lang="en-GB" dirty="0" smtClean="0"/>
              <a:t>onfirmed case of COVID-19 in Malawi on 2</a:t>
            </a:r>
            <a:r>
              <a:rPr lang="en-GB" baseline="30000" dirty="0" smtClean="0"/>
              <a:t>nd</a:t>
            </a:r>
            <a:r>
              <a:rPr lang="en-GB" dirty="0" smtClean="0"/>
              <a:t> April 2020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Cumulative Cases and CFR as of </a:t>
            </a:r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July </a:t>
            </a:r>
            <a:r>
              <a:rPr lang="en-GB" dirty="0"/>
              <a:t>2020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54921"/>
              </p:ext>
            </p:extLst>
          </p:nvPr>
        </p:nvGraphicFramePr>
        <p:xfrm>
          <a:off x="840377" y="1551306"/>
          <a:ext cx="10889660" cy="519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415">
                  <a:extLst>
                    <a:ext uri="{9D8B030D-6E8A-4147-A177-3AD203B41FA5}">
                      <a16:colId xmlns:a16="http://schemas.microsoft.com/office/drawing/2014/main" val="2802941386"/>
                    </a:ext>
                  </a:extLst>
                </a:gridCol>
                <a:gridCol w="2722415">
                  <a:extLst>
                    <a:ext uri="{9D8B030D-6E8A-4147-A177-3AD203B41FA5}">
                      <a16:colId xmlns:a16="http://schemas.microsoft.com/office/drawing/2014/main" val="2798082987"/>
                    </a:ext>
                  </a:extLst>
                </a:gridCol>
                <a:gridCol w="2722415">
                  <a:extLst>
                    <a:ext uri="{9D8B030D-6E8A-4147-A177-3AD203B41FA5}">
                      <a16:colId xmlns:a16="http://schemas.microsoft.com/office/drawing/2014/main" val="2848998989"/>
                    </a:ext>
                  </a:extLst>
                </a:gridCol>
                <a:gridCol w="2722415">
                  <a:extLst>
                    <a:ext uri="{9D8B030D-6E8A-4147-A177-3AD203B41FA5}">
                      <a16:colId xmlns:a16="http://schemas.microsoft.com/office/drawing/2014/main" val="3673408580"/>
                    </a:ext>
                  </a:extLst>
                </a:gridCol>
              </a:tblGrid>
              <a:tr h="624046">
                <a:tc>
                  <a:txBody>
                    <a:bodyPr/>
                    <a:lstStyle/>
                    <a:p>
                      <a:r>
                        <a:rPr lang="en-GB" dirty="0" smtClean="0"/>
                        <a:t>WHO 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Cumulative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Cumulative</a:t>
                      </a:r>
                      <a:r>
                        <a:rPr lang="en-GB" baseline="0" dirty="0" smtClean="0"/>
                        <a:t> Deaths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Case Fatality Rate(%)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06384"/>
                  </a:ext>
                </a:extLst>
              </a:tr>
              <a:tr h="624046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Global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16 114 449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646 641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4.0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16560"/>
                  </a:ext>
                </a:extLst>
              </a:tr>
              <a:tr h="62404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Africa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712 920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11 900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1.7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93271"/>
                  </a:ext>
                </a:extLst>
              </a:tr>
              <a:tr h="62404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Americas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8 610 134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337 439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3.9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90859"/>
                  </a:ext>
                </a:extLst>
              </a:tr>
              <a:tr h="62404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Eastern Mediterranean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1 482 315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24162"/>
                  </a:ext>
                </a:extLst>
              </a:tr>
              <a:tr h="62404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Europe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3 234 043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6.5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41043"/>
                  </a:ext>
                </a:extLst>
              </a:tr>
              <a:tr h="62404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South East Asia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1 786 145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940890"/>
                  </a:ext>
                </a:extLst>
              </a:tr>
              <a:tr h="62404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Western Pacific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0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6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365125"/>
            <a:ext cx="10882745" cy="1325563"/>
          </a:xfrm>
        </p:spPr>
        <p:txBody>
          <a:bodyPr/>
          <a:lstStyle/>
          <a:p>
            <a:r>
              <a:rPr lang="en-GB" dirty="0" smtClean="0"/>
              <a:t>Global Epidemiological Curve through 27 July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5729"/>
            <a:ext cx="10667999" cy="4921624"/>
          </a:xfrm>
        </p:spPr>
      </p:pic>
    </p:spTree>
    <p:extLst>
      <p:ext uri="{BB962C8B-B14F-4D97-AF65-F5344CB8AC3E}">
        <p14:creationId xmlns:p14="http://schemas.microsoft.com/office/powerpoint/2010/main" val="30355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Africa COVID-19 Cases as of 27 July 2020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7007"/>
            <a:ext cx="8711015" cy="5249917"/>
          </a:xfrm>
        </p:spPr>
      </p:pic>
    </p:spTree>
    <p:extLst>
      <p:ext uri="{BB962C8B-B14F-4D97-AF65-F5344CB8AC3E}">
        <p14:creationId xmlns:p14="http://schemas.microsoft.com/office/powerpoint/2010/main" val="394567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Attack Rate WHO AFRO as of 27</a:t>
            </a:r>
            <a:r>
              <a:rPr lang="en-GB" baseline="30000" dirty="0" smtClean="0"/>
              <a:t>th</a:t>
            </a:r>
            <a:r>
              <a:rPr lang="en-GB" dirty="0" smtClean="0"/>
              <a:t> July 2020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15600" cy="4871477"/>
          </a:xfrm>
        </p:spPr>
      </p:pic>
    </p:spTree>
    <p:extLst>
      <p:ext uri="{BB962C8B-B14F-4D97-AF65-F5344CB8AC3E}">
        <p14:creationId xmlns:p14="http://schemas.microsoft.com/office/powerpoint/2010/main" val="6538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222595"/>
            <a:ext cx="11524342" cy="1076105"/>
          </a:xfrm>
        </p:spPr>
        <p:txBody>
          <a:bodyPr/>
          <a:lstStyle/>
          <a:p>
            <a:r>
              <a:rPr lang="en-GB" dirty="0" smtClean="0"/>
              <a:t>Local Situation Update as of 27</a:t>
            </a:r>
            <a:r>
              <a:rPr lang="en-GB" baseline="30000" dirty="0" smtClean="0"/>
              <a:t>th</a:t>
            </a:r>
            <a:r>
              <a:rPr lang="en-GB" dirty="0" smtClean="0"/>
              <a:t> July 2020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1102658"/>
            <a:ext cx="4055285" cy="54998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1298700"/>
            <a:ext cx="6615953" cy="5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COVID-19 cases in Malawi as of </a:t>
            </a:r>
            <a:r>
              <a:rPr lang="en-GB" b="1" dirty="0" smtClean="0"/>
              <a:t>27</a:t>
            </a:r>
            <a:r>
              <a:rPr lang="en-GB" b="1" baseline="30000" dirty="0" smtClean="0"/>
              <a:t>th</a:t>
            </a:r>
            <a:r>
              <a:rPr lang="en-GB" b="1" dirty="0" smtClean="0"/>
              <a:t>  July </a:t>
            </a:r>
            <a:r>
              <a:rPr lang="en-GB" b="1" dirty="0"/>
              <a:t>2020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7812"/>
            <a:ext cx="10363199" cy="50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656</Words>
  <Application>Microsoft Office PowerPoint</Application>
  <PresentationFormat>Widescreen</PresentationFormat>
  <Paragraphs>158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COVID-19 Pandemic Update </vt:lpstr>
      <vt:lpstr>Outline</vt:lpstr>
      <vt:lpstr>Introduction </vt:lpstr>
      <vt:lpstr>Cumulative Cases and CFR as of 27th July 2020</vt:lpstr>
      <vt:lpstr>Global Epidemiological Curve through 27 July</vt:lpstr>
      <vt:lpstr>Africa COVID-19 Cases as of 27 July 2020</vt:lpstr>
      <vt:lpstr>COVID-19 Attack Rate WHO AFRO as of 27th July 2020</vt:lpstr>
      <vt:lpstr>Local Situation Update as of 27th July 2020</vt:lpstr>
      <vt:lpstr>COVID-19 cases in Malawi as of 27th  July 2020 </vt:lpstr>
      <vt:lpstr>Epi Curve Moving Average through to 28 July</vt:lpstr>
      <vt:lpstr>COVID-19 cases in Malawi as of 26 July 2020 </vt:lpstr>
      <vt:lpstr>COVID-19 Attack Rate per 10,000 in Malawi by District as of 27th July </vt:lpstr>
      <vt:lpstr>COVID-19 Attack Rate per 10,000 in Malawi by District as of 27th July </vt:lpstr>
      <vt:lpstr>COVID-19 Positive Rate as of 27 July – 13.54%</vt:lpstr>
      <vt:lpstr>Age Distribution of COVID-19 Cases 27th  July 2020</vt:lpstr>
      <vt:lpstr>COVID-19 Death Characteristics as of 27th July</vt:lpstr>
      <vt:lpstr>Health Care Workers</vt:lpstr>
      <vt:lpstr>PowerPoint Presentation</vt:lpstr>
      <vt:lpstr>PowerPoint Presentation</vt:lpstr>
      <vt:lpstr>PowerPoint Presentation</vt:lpstr>
      <vt:lpstr>Public Health Measures </vt:lpstr>
      <vt:lpstr>Coordination Update</vt:lpstr>
      <vt:lpstr>Surveillance Updates</vt:lpstr>
      <vt:lpstr>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presentation for sub committee leads for health cluster meeting</dc:title>
  <dc:creator>hp</dc:creator>
  <cp:lastModifiedBy>HP</cp:lastModifiedBy>
  <cp:revision>259</cp:revision>
  <dcterms:created xsi:type="dcterms:W3CDTF">2020-04-15T16:42:45Z</dcterms:created>
  <dcterms:modified xsi:type="dcterms:W3CDTF">2020-07-28T15:09:03Z</dcterms:modified>
</cp:coreProperties>
</file>