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72"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80DB5-6C82-4FEF-83BA-4F2BA96F0435}"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GB"/>
        </a:p>
      </dgm:t>
    </dgm:pt>
    <dgm:pt modelId="{55DAA8CA-1E1C-4D43-9A7D-1C2C4F017E3D}">
      <dgm:prSet phldrT="[Text]" custT="1"/>
      <dgm:spPr/>
      <dgm:t>
        <a:bodyPr/>
        <a:lstStyle/>
        <a:p>
          <a:r>
            <a:rPr lang="en-US" sz="1600" b="1" dirty="0">
              <a:latin typeface="Palatino Linotype" panose="02040502050505030304" pitchFamily="18" charset="0"/>
            </a:rPr>
            <a:t>2012: The Future we Want (Rio+20)</a:t>
          </a:r>
          <a:endParaRPr lang="en-GB" sz="1600" b="1" dirty="0">
            <a:latin typeface="Palatino Linotype" panose="02040502050505030304" pitchFamily="18" charset="0"/>
          </a:endParaRPr>
        </a:p>
      </dgm:t>
    </dgm:pt>
    <dgm:pt modelId="{C236F9AA-83F7-4BC0-8BEE-3787AEA11B92}" type="parTrans" cxnId="{C8360A68-A308-4A44-9EA9-88A071C96EF1}">
      <dgm:prSet/>
      <dgm:spPr/>
      <dgm:t>
        <a:bodyPr/>
        <a:lstStyle/>
        <a:p>
          <a:endParaRPr lang="en-GB"/>
        </a:p>
      </dgm:t>
    </dgm:pt>
    <dgm:pt modelId="{3961EA1B-1CE0-4097-BA0A-38C8C4A8CF23}" type="sibTrans" cxnId="{C8360A68-A308-4A44-9EA9-88A071C96EF1}">
      <dgm:prSet/>
      <dgm:spPr/>
      <dgm:t>
        <a:bodyPr/>
        <a:lstStyle/>
        <a:p>
          <a:endParaRPr lang="en-GB"/>
        </a:p>
      </dgm:t>
    </dgm:pt>
    <dgm:pt modelId="{9A853CCC-28FC-4B0A-BB56-65974F21E4BB}">
      <dgm:prSet phldrT="[Text]" custT="1"/>
      <dgm:spPr/>
      <dgm:t>
        <a:bodyPr/>
        <a:lstStyle/>
        <a:p>
          <a:r>
            <a:rPr lang="en-US" sz="1600" b="1" dirty="0">
              <a:latin typeface="Palatino Linotype" panose="02040502050505030304" pitchFamily="18" charset="0"/>
            </a:rPr>
            <a:t>2015: Sustainable Development Goals</a:t>
          </a:r>
          <a:endParaRPr lang="en-GB" sz="1600" b="1" dirty="0">
            <a:latin typeface="Palatino Linotype" panose="02040502050505030304" pitchFamily="18" charset="0"/>
          </a:endParaRPr>
        </a:p>
      </dgm:t>
    </dgm:pt>
    <dgm:pt modelId="{B33FC4FF-A6CB-40EF-A823-9BE32102FEC0}" type="sibTrans" cxnId="{E5B8E1D3-E675-4174-A3C2-AD2073213997}">
      <dgm:prSet/>
      <dgm:spPr/>
      <dgm:t>
        <a:bodyPr/>
        <a:lstStyle/>
        <a:p>
          <a:endParaRPr lang="en-GB"/>
        </a:p>
      </dgm:t>
    </dgm:pt>
    <dgm:pt modelId="{E7F2A04D-E637-4436-A352-BEF6710972D5}" type="parTrans" cxnId="{E5B8E1D3-E675-4174-A3C2-AD2073213997}">
      <dgm:prSet/>
      <dgm:spPr/>
      <dgm:t>
        <a:bodyPr/>
        <a:lstStyle/>
        <a:p>
          <a:endParaRPr lang="en-GB"/>
        </a:p>
      </dgm:t>
    </dgm:pt>
    <dgm:pt modelId="{66D26992-93F5-413E-BB2A-B7B6F27E59BC}">
      <dgm:prSet phldrT="[Text]" custT="1"/>
      <dgm:spPr/>
      <dgm:t>
        <a:bodyPr/>
        <a:lstStyle/>
        <a:p>
          <a:r>
            <a:rPr lang="en-US" sz="1600" b="1" dirty="0">
              <a:latin typeface="Palatino Linotype" panose="02040502050505030304" pitchFamily="18" charset="0"/>
            </a:rPr>
            <a:t>2002: </a:t>
          </a:r>
          <a:r>
            <a:rPr lang="en-GB" sz="1600" b="1" dirty="0">
              <a:latin typeface="Palatino Linotype" panose="02040502050505030304" pitchFamily="18" charset="0"/>
            </a:rPr>
            <a:t> World Summit on Sustainable Development </a:t>
          </a:r>
        </a:p>
      </dgm:t>
    </dgm:pt>
    <dgm:pt modelId="{C713F8E9-D8E9-4865-BF6C-05E036676691}" type="sibTrans" cxnId="{16509324-6F47-4244-BE37-326958D5DEA7}">
      <dgm:prSet/>
      <dgm:spPr/>
      <dgm:t>
        <a:bodyPr/>
        <a:lstStyle/>
        <a:p>
          <a:endParaRPr lang="en-GB"/>
        </a:p>
      </dgm:t>
    </dgm:pt>
    <dgm:pt modelId="{20841174-6CCE-4617-BD94-7544BCE23498}" type="parTrans" cxnId="{16509324-6F47-4244-BE37-326958D5DEA7}">
      <dgm:prSet/>
      <dgm:spPr/>
      <dgm:t>
        <a:bodyPr/>
        <a:lstStyle/>
        <a:p>
          <a:endParaRPr lang="en-GB"/>
        </a:p>
      </dgm:t>
    </dgm:pt>
    <dgm:pt modelId="{4BAF65EE-426D-408C-804C-228F13785554}">
      <dgm:prSet phldrT="[Text]" custT="1"/>
      <dgm:spPr/>
      <dgm:t>
        <a:bodyPr/>
        <a:lstStyle/>
        <a:p>
          <a:r>
            <a:rPr lang="en-US" sz="1600" b="1" dirty="0">
              <a:latin typeface="Palatino Linotype" panose="02040502050505030304" pitchFamily="18" charset="0"/>
            </a:rPr>
            <a:t>1992: Agenda 21 (Rio)</a:t>
          </a:r>
          <a:endParaRPr lang="en-GB" sz="1600" b="1" dirty="0">
            <a:latin typeface="Palatino Linotype" panose="02040502050505030304" pitchFamily="18" charset="0"/>
          </a:endParaRPr>
        </a:p>
      </dgm:t>
    </dgm:pt>
    <dgm:pt modelId="{F1C6EA6F-6269-47B2-B621-A9B725090B5F}" type="sibTrans" cxnId="{B10372EE-65AE-4410-8690-5708FBE5FB6D}">
      <dgm:prSet/>
      <dgm:spPr/>
      <dgm:t>
        <a:bodyPr/>
        <a:lstStyle/>
        <a:p>
          <a:endParaRPr lang="en-GB"/>
        </a:p>
      </dgm:t>
    </dgm:pt>
    <dgm:pt modelId="{E9DB02D9-91FF-4A42-861E-B23FD94A9F39}" type="parTrans" cxnId="{B10372EE-65AE-4410-8690-5708FBE5FB6D}">
      <dgm:prSet/>
      <dgm:spPr/>
      <dgm:t>
        <a:bodyPr/>
        <a:lstStyle/>
        <a:p>
          <a:endParaRPr lang="en-GB"/>
        </a:p>
      </dgm:t>
    </dgm:pt>
    <dgm:pt modelId="{5D072E16-0770-4C59-BB6E-2679A28734BC}" type="pres">
      <dgm:prSet presAssocID="{1A280DB5-6C82-4FEF-83BA-4F2BA96F0435}" presName="Name0" presStyleCnt="0">
        <dgm:presLayoutVars>
          <dgm:chMax val="7"/>
          <dgm:chPref val="7"/>
          <dgm:dir/>
        </dgm:presLayoutVars>
      </dgm:prSet>
      <dgm:spPr/>
      <dgm:t>
        <a:bodyPr/>
        <a:lstStyle/>
        <a:p>
          <a:endParaRPr lang="en-US"/>
        </a:p>
      </dgm:t>
    </dgm:pt>
    <dgm:pt modelId="{CAADD9A5-CEFC-4893-A626-B4B79793D30B}" type="pres">
      <dgm:prSet presAssocID="{1A280DB5-6C82-4FEF-83BA-4F2BA96F0435}" presName="Name1" presStyleCnt="0"/>
      <dgm:spPr/>
    </dgm:pt>
    <dgm:pt modelId="{EE45C915-0D3B-4B7E-9D2F-ABCB6A6D427A}" type="pres">
      <dgm:prSet presAssocID="{1A280DB5-6C82-4FEF-83BA-4F2BA96F0435}" presName="cycle" presStyleCnt="0"/>
      <dgm:spPr/>
    </dgm:pt>
    <dgm:pt modelId="{FE15E3F7-2A6A-4C97-B46F-DB02633E8D70}" type="pres">
      <dgm:prSet presAssocID="{1A280DB5-6C82-4FEF-83BA-4F2BA96F0435}" presName="srcNode" presStyleLbl="node1" presStyleIdx="0" presStyleCnt="4"/>
      <dgm:spPr/>
    </dgm:pt>
    <dgm:pt modelId="{FFF31CEB-7E1A-4A7A-8C3E-E2676B103AA2}" type="pres">
      <dgm:prSet presAssocID="{1A280DB5-6C82-4FEF-83BA-4F2BA96F0435}" presName="conn" presStyleLbl="parChTrans1D2" presStyleIdx="0" presStyleCnt="1"/>
      <dgm:spPr/>
      <dgm:t>
        <a:bodyPr/>
        <a:lstStyle/>
        <a:p>
          <a:endParaRPr lang="en-US"/>
        </a:p>
      </dgm:t>
    </dgm:pt>
    <dgm:pt modelId="{6E4D7A38-F5D2-445E-AE35-B652524DD124}" type="pres">
      <dgm:prSet presAssocID="{1A280DB5-6C82-4FEF-83BA-4F2BA96F0435}" presName="extraNode" presStyleLbl="node1" presStyleIdx="0" presStyleCnt="4"/>
      <dgm:spPr/>
    </dgm:pt>
    <dgm:pt modelId="{1B79D00A-8637-4BA6-9F1F-06EBA637F328}" type="pres">
      <dgm:prSet presAssocID="{1A280DB5-6C82-4FEF-83BA-4F2BA96F0435}" presName="dstNode" presStyleLbl="node1" presStyleIdx="0" presStyleCnt="4"/>
      <dgm:spPr/>
    </dgm:pt>
    <dgm:pt modelId="{24DB01E4-E8CC-42DA-8986-2EF4E1B18131}" type="pres">
      <dgm:prSet presAssocID="{4BAF65EE-426D-408C-804C-228F13785554}" presName="text_1" presStyleLbl="node1" presStyleIdx="0" presStyleCnt="4">
        <dgm:presLayoutVars>
          <dgm:bulletEnabled val="1"/>
        </dgm:presLayoutVars>
      </dgm:prSet>
      <dgm:spPr>
        <a:prstGeom prst="roundRect">
          <a:avLst/>
        </a:prstGeom>
      </dgm:spPr>
      <dgm:t>
        <a:bodyPr/>
        <a:lstStyle/>
        <a:p>
          <a:endParaRPr lang="en-US"/>
        </a:p>
      </dgm:t>
    </dgm:pt>
    <dgm:pt modelId="{8C119578-7B46-4AD5-9A3D-B8BA8755FA82}" type="pres">
      <dgm:prSet presAssocID="{4BAF65EE-426D-408C-804C-228F13785554}" presName="accent_1" presStyleCnt="0"/>
      <dgm:spPr/>
    </dgm:pt>
    <dgm:pt modelId="{024B9F7B-4F1F-46DC-A147-7C07A3690CC3}" type="pres">
      <dgm:prSet presAssocID="{4BAF65EE-426D-408C-804C-228F13785554}" presName="accentRepeatNode" presStyleLbl="solidFgAcc1" presStyleIdx="0" presStyleCnt="4" custScaleX="82645" custScaleY="82645"/>
      <dgm:spPr/>
    </dgm:pt>
    <dgm:pt modelId="{0C394A07-F944-4FDC-9304-F7D8CCEA49AA}" type="pres">
      <dgm:prSet presAssocID="{66D26992-93F5-413E-BB2A-B7B6F27E59BC}" presName="text_2" presStyleLbl="node1" presStyleIdx="1" presStyleCnt="4">
        <dgm:presLayoutVars>
          <dgm:bulletEnabled val="1"/>
        </dgm:presLayoutVars>
      </dgm:prSet>
      <dgm:spPr>
        <a:prstGeom prst="roundRect">
          <a:avLst/>
        </a:prstGeom>
      </dgm:spPr>
      <dgm:t>
        <a:bodyPr/>
        <a:lstStyle/>
        <a:p>
          <a:endParaRPr lang="en-US"/>
        </a:p>
      </dgm:t>
    </dgm:pt>
    <dgm:pt modelId="{68AB03D9-9B8E-45BE-97BD-9792C2D7732C}" type="pres">
      <dgm:prSet presAssocID="{66D26992-93F5-413E-BB2A-B7B6F27E59BC}" presName="accent_2" presStyleCnt="0"/>
      <dgm:spPr/>
    </dgm:pt>
    <dgm:pt modelId="{5BB0336C-8241-47D8-B5CC-7236D39DC47F}" type="pres">
      <dgm:prSet presAssocID="{66D26992-93F5-413E-BB2A-B7B6F27E59BC}" presName="accentRepeatNode" presStyleLbl="solidFgAcc1" presStyleIdx="1" presStyleCnt="4" custScaleX="82645" custScaleY="82645"/>
      <dgm:spPr/>
    </dgm:pt>
    <dgm:pt modelId="{2B0DD9C5-E909-4255-BF58-BCD8B04868E0}" type="pres">
      <dgm:prSet presAssocID="{55DAA8CA-1E1C-4D43-9A7D-1C2C4F017E3D}" presName="text_3" presStyleLbl="node1" presStyleIdx="2" presStyleCnt="4">
        <dgm:presLayoutVars>
          <dgm:bulletEnabled val="1"/>
        </dgm:presLayoutVars>
      </dgm:prSet>
      <dgm:spPr>
        <a:prstGeom prst="roundRect">
          <a:avLst/>
        </a:prstGeom>
      </dgm:spPr>
      <dgm:t>
        <a:bodyPr/>
        <a:lstStyle/>
        <a:p>
          <a:endParaRPr lang="en-US"/>
        </a:p>
      </dgm:t>
    </dgm:pt>
    <dgm:pt modelId="{3F523EB3-7423-404D-B277-E22F29CA8B36}" type="pres">
      <dgm:prSet presAssocID="{55DAA8CA-1E1C-4D43-9A7D-1C2C4F017E3D}" presName="accent_3" presStyleCnt="0"/>
      <dgm:spPr/>
    </dgm:pt>
    <dgm:pt modelId="{38687A7F-F454-4594-B9BC-B7F55E55CBE8}" type="pres">
      <dgm:prSet presAssocID="{55DAA8CA-1E1C-4D43-9A7D-1C2C4F017E3D}" presName="accentRepeatNode" presStyleLbl="solidFgAcc1" presStyleIdx="2" presStyleCnt="4" custScaleX="82645" custScaleY="82645"/>
      <dgm:spPr/>
    </dgm:pt>
    <dgm:pt modelId="{BC33EC0D-C3FC-4EDB-B2BD-2411C199F142}" type="pres">
      <dgm:prSet presAssocID="{9A853CCC-28FC-4B0A-BB56-65974F21E4BB}" presName="text_4" presStyleLbl="node1" presStyleIdx="3" presStyleCnt="4">
        <dgm:presLayoutVars>
          <dgm:bulletEnabled val="1"/>
        </dgm:presLayoutVars>
      </dgm:prSet>
      <dgm:spPr>
        <a:prstGeom prst="roundRect">
          <a:avLst/>
        </a:prstGeom>
      </dgm:spPr>
      <dgm:t>
        <a:bodyPr/>
        <a:lstStyle/>
        <a:p>
          <a:endParaRPr lang="en-US"/>
        </a:p>
      </dgm:t>
    </dgm:pt>
    <dgm:pt modelId="{D6168E50-B743-45EE-804B-1290A26E61DB}" type="pres">
      <dgm:prSet presAssocID="{9A853CCC-28FC-4B0A-BB56-65974F21E4BB}" presName="accent_4" presStyleCnt="0"/>
      <dgm:spPr/>
    </dgm:pt>
    <dgm:pt modelId="{2B08AD59-64A3-407A-8892-3A35D3FEBDED}" type="pres">
      <dgm:prSet presAssocID="{9A853CCC-28FC-4B0A-BB56-65974F21E4BB}" presName="accentRepeatNode" presStyleLbl="solidFgAcc1" presStyleIdx="3" presStyleCnt="4" custScaleX="82645" custScaleY="82645"/>
      <dgm:spPr/>
    </dgm:pt>
  </dgm:ptLst>
  <dgm:cxnLst>
    <dgm:cxn modelId="{6B651D5D-9D2D-4982-ACF6-8F3C87CC6BC2}" type="presOf" srcId="{4BAF65EE-426D-408C-804C-228F13785554}" destId="{24DB01E4-E8CC-42DA-8986-2EF4E1B18131}" srcOrd="0" destOrd="0" presId="urn:microsoft.com/office/officeart/2008/layout/VerticalCurvedList"/>
    <dgm:cxn modelId="{16509324-6F47-4244-BE37-326958D5DEA7}" srcId="{1A280DB5-6C82-4FEF-83BA-4F2BA96F0435}" destId="{66D26992-93F5-413E-BB2A-B7B6F27E59BC}" srcOrd="1" destOrd="0" parTransId="{20841174-6CCE-4617-BD94-7544BCE23498}" sibTransId="{C713F8E9-D8E9-4865-BF6C-05E036676691}"/>
    <dgm:cxn modelId="{14590833-6CC8-42E5-9914-5E1C46B9BCE0}" type="presOf" srcId="{66D26992-93F5-413E-BB2A-B7B6F27E59BC}" destId="{0C394A07-F944-4FDC-9304-F7D8CCEA49AA}" srcOrd="0" destOrd="0" presId="urn:microsoft.com/office/officeart/2008/layout/VerticalCurvedList"/>
    <dgm:cxn modelId="{B10372EE-65AE-4410-8690-5708FBE5FB6D}" srcId="{1A280DB5-6C82-4FEF-83BA-4F2BA96F0435}" destId="{4BAF65EE-426D-408C-804C-228F13785554}" srcOrd="0" destOrd="0" parTransId="{E9DB02D9-91FF-4A42-861E-B23FD94A9F39}" sibTransId="{F1C6EA6F-6269-47B2-B621-A9B725090B5F}"/>
    <dgm:cxn modelId="{BDC574D4-43E9-4725-8E72-567A2F034158}" type="presOf" srcId="{1A280DB5-6C82-4FEF-83BA-4F2BA96F0435}" destId="{5D072E16-0770-4C59-BB6E-2679A28734BC}" srcOrd="0" destOrd="0" presId="urn:microsoft.com/office/officeart/2008/layout/VerticalCurvedList"/>
    <dgm:cxn modelId="{DC822DC8-A0D2-4D00-AFE5-6B0B03B97C2C}" type="presOf" srcId="{F1C6EA6F-6269-47B2-B621-A9B725090B5F}" destId="{FFF31CEB-7E1A-4A7A-8C3E-E2676B103AA2}" srcOrd="0" destOrd="0" presId="urn:microsoft.com/office/officeart/2008/layout/VerticalCurvedList"/>
    <dgm:cxn modelId="{E28DDE00-12A7-498B-B0AB-313F5C101AC8}" type="presOf" srcId="{55DAA8CA-1E1C-4D43-9A7D-1C2C4F017E3D}" destId="{2B0DD9C5-E909-4255-BF58-BCD8B04868E0}" srcOrd="0" destOrd="0" presId="urn:microsoft.com/office/officeart/2008/layout/VerticalCurvedList"/>
    <dgm:cxn modelId="{C8360A68-A308-4A44-9EA9-88A071C96EF1}" srcId="{1A280DB5-6C82-4FEF-83BA-4F2BA96F0435}" destId="{55DAA8CA-1E1C-4D43-9A7D-1C2C4F017E3D}" srcOrd="2" destOrd="0" parTransId="{C236F9AA-83F7-4BC0-8BEE-3787AEA11B92}" sibTransId="{3961EA1B-1CE0-4097-BA0A-38C8C4A8CF23}"/>
    <dgm:cxn modelId="{E5B8E1D3-E675-4174-A3C2-AD2073213997}" srcId="{1A280DB5-6C82-4FEF-83BA-4F2BA96F0435}" destId="{9A853CCC-28FC-4B0A-BB56-65974F21E4BB}" srcOrd="3" destOrd="0" parTransId="{E7F2A04D-E637-4436-A352-BEF6710972D5}" sibTransId="{B33FC4FF-A6CB-40EF-A823-9BE32102FEC0}"/>
    <dgm:cxn modelId="{2996F75B-01F2-4B88-BD39-5E931770A675}" type="presOf" srcId="{9A853CCC-28FC-4B0A-BB56-65974F21E4BB}" destId="{BC33EC0D-C3FC-4EDB-B2BD-2411C199F142}" srcOrd="0" destOrd="0" presId="urn:microsoft.com/office/officeart/2008/layout/VerticalCurvedList"/>
    <dgm:cxn modelId="{80F683D4-EE95-47C3-9220-93AC56434FC0}" type="presParOf" srcId="{5D072E16-0770-4C59-BB6E-2679A28734BC}" destId="{CAADD9A5-CEFC-4893-A626-B4B79793D30B}" srcOrd="0" destOrd="0" presId="urn:microsoft.com/office/officeart/2008/layout/VerticalCurvedList"/>
    <dgm:cxn modelId="{CA6DF9AB-20A9-4C91-B7EB-93FBB00E1302}" type="presParOf" srcId="{CAADD9A5-CEFC-4893-A626-B4B79793D30B}" destId="{EE45C915-0D3B-4B7E-9D2F-ABCB6A6D427A}" srcOrd="0" destOrd="0" presId="urn:microsoft.com/office/officeart/2008/layout/VerticalCurvedList"/>
    <dgm:cxn modelId="{3C0EF95D-F031-4529-A1B2-F82033B30683}" type="presParOf" srcId="{EE45C915-0D3B-4B7E-9D2F-ABCB6A6D427A}" destId="{FE15E3F7-2A6A-4C97-B46F-DB02633E8D70}" srcOrd="0" destOrd="0" presId="urn:microsoft.com/office/officeart/2008/layout/VerticalCurvedList"/>
    <dgm:cxn modelId="{584E6B36-6AFA-4761-B2F2-C52DBFF57111}" type="presParOf" srcId="{EE45C915-0D3B-4B7E-9D2F-ABCB6A6D427A}" destId="{FFF31CEB-7E1A-4A7A-8C3E-E2676B103AA2}" srcOrd="1" destOrd="0" presId="urn:microsoft.com/office/officeart/2008/layout/VerticalCurvedList"/>
    <dgm:cxn modelId="{34CCD3D1-0E4E-4F04-BC3D-E4EA075ED33A}" type="presParOf" srcId="{EE45C915-0D3B-4B7E-9D2F-ABCB6A6D427A}" destId="{6E4D7A38-F5D2-445E-AE35-B652524DD124}" srcOrd="2" destOrd="0" presId="urn:microsoft.com/office/officeart/2008/layout/VerticalCurvedList"/>
    <dgm:cxn modelId="{7E7B25E9-915E-49B1-A4E2-C05415762A62}" type="presParOf" srcId="{EE45C915-0D3B-4B7E-9D2F-ABCB6A6D427A}" destId="{1B79D00A-8637-4BA6-9F1F-06EBA637F328}" srcOrd="3" destOrd="0" presId="urn:microsoft.com/office/officeart/2008/layout/VerticalCurvedList"/>
    <dgm:cxn modelId="{25C25308-92B8-4F33-B171-5D300C8557AB}" type="presParOf" srcId="{CAADD9A5-CEFC-4893-A626-B4B79793D30B}" destId="{24DB01E4-E8CC-42DA-8986-2EF4E1B18131}" srcOrd="1" destOrd="0" presId="urn:microsoft.com/office/officeart/2008/layout/VerticalCurvedList"/>
    <dgm:cxn modelId="{9324F892-8058-44C1-8A67-CAF55FB4A909}" type="presParOf" srcId="{CAADD9A5-CEFC-4893-A626-B4B79793D30B}" destId="{8C119578-7B46-4AD5-9A3D-B8BA8755FA82}" srcOrd="2" destOrd="0" presId="urn:microsoft.com/office/officeart/2008/layout/VerticalCurvedList"/>
    <dgm:cxn modelId="{5F85DF31-E9AF-4E9B-B7E7-99E4B5106028}" type="presParOf" srcId="{8C119578-7B46-4AD5-9A3D-B8BA8755FA82}" destId="{024B9F7B-4F1F-46DC-A147-7C07A3690CC3}" srcOrd="0" destOrd="0" presId="urn:microsoft.com/office/officeart/2008/layout/VerticalCurvedList"/>
    <dgm:cxn modelId="{7F8538C1-8511-4DF9-BEAE-1D2B6FE42841}" type="presParOf" srcId="{CAADD9A5-CEFC-4893-A626-B4B79793D30B}" destId="{0C394A07-F944-4FDC-9304-F7D8CCEA49AA}" srcOrd="3" destOrd="0" presId="urn:microsoft.com/office/officeart/2008/layout/VerticalCurvedList"/>
    <dgm:cxn modelId="{2E386BD2-7779-4288-8561-60AD0C891D00}" type="presParOf" srcId="{CAADD9A5-CEFC-4893-A626-B4B79793D30B}" destId="{68AB03D9-9B8E-45BE-97BD-9792C2D7732C}" srcOrd="4" destOrd="0" presId="urn:microsoft.com/office/officeart/2008/layout/VerticalCurvedList"/>
    <dgm:cxn modelId="{17CAB28B-C5FC-4699-AB99-2492E5733F63}" type="presParOf" srcId="{68AB03D9-9B8E-45BE-97BD-9792C2D7732C}" destId="{5BB0336C-8241-47D8-B5CC-7236D39DC47F}" srcOrd="0" destOrd="0" presId="urn:microsoft.com/office/officeart/2008/layout/VerticalCurvedList"/>
    <dgm:cxn modelId="{3364943B-F2EB-430A-A080-39F6A533E8E2}" type="presParOf" srcId="{CAADD9A5-CEFC-4893-A626-B4B79793D30B}" destId="{2B0DD9C5-E909-4255-BF58-BCD8B04868E0}" srcOrd="5" destOrd="0" presId="urn:microsoft.com/office/officeart/2008/layout/VerticalCurvedList"/>
    <dgm:cxn modelId="{ADC1A0AC-FE60-4647-AD2C-9C69A2E9E374}" type="presParOf" srcId="{CAADD9A5-CEFC-4893-A626-B4B79793D30B}" destId="{3F523EB3-7423-404D-B277-E22F29CA8B36}" srcOrd="6" destOrd="0" presId="urn:microsoft.com/office/officeart/2008/layout/VerticalCurvedList"/>
    <dgm:cxn modelId="{715DDB0A-9D36-4F5D-81F0-C47ECA8EDAE7}" type="presParOf" srcId="{3F523EB3-7423-404D-B277-E22F29CA8B36}" destId="{38687A7F-F454-4594-B9BC-B7F55E55CBE8}" srcOrd="0" destOrd="0" presId="urn:microsoft.com/office/officeart/2008/layout/VerticalCurvedList"/>
    <dgm:cxn modelId="{2EAD56E0-5626-46DD-8F84-097C59404201}" type="presParOf" srcId="{CAADD9A5-CEFC-4893-A626-B4B79793D30B}" destId="{BC33EC0D-C3FC-4EDB-B2BD-2411C199F142}" srcOrd="7" destOrd="0" presId="urn:microsoft.com/office/officeart/2008/layout/VerticalCurvedList"/>
    <dgm:cxn modelId="{8E00A3D0-7650-4C52-BCBC-86B10C9B4EE3}" type="presParOf" srcId="{CAADD9A5-CEFC-4893-A626-B4B79793D30B}" destId="{D6168E50-B743-45EE-804B-1290A26E61DB}" srcOrd="8" destOrd="0" presId="urn:microsoft.com/office/officeart/2008/layout/VerticalCurvedList"/>
    <dgm:cxn modelId="{633B7B45-DDE3-46DF-BA60-3FAF0C520BD1}" type="presParOf" srcId="{D6168E50-B743-45EE-804B-1290A26E61DB}" destId="{2B08AD59-64A3-407A-8892-3A35D3FEBD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31CEB-7E1A-4A7A-8C3E-E2676B103AA2}">
      <dsp:nvSpPr>
        <dsp:cNvPr id="0" name=""/>
        <dsp:cNvSpPr/>
      </dsp:nvSpPr>
      <dsp:spPr>
        <a:xfrm>
          <a:off x="-5743819" y="-879159"/>
          <a:ext cx="6838320" cy="6838320"/>
        </a:xfrm>
        <a:prstGeom prst="blockArc">
          <a:avLst>
            <a:gd name="adj1" fmla="val 18900000"/>
            <a:gd name="adj2" fmla="val 2700000"/>
            <a:gd name="adj3" fmla="val 31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B01E4-E8CC-42DA-8986-2EF4E1B18131}">
      <dsp:nvSpPr>
        <dsp:cNvPr id="0" name=""/>
        <dsp:cNvSpPr/>
      </dsp:nvSpPr>
      <dsp:spPr>
        <a:xfrm>
          <a:off x="572910" y="390550"/>
          <a:ext cx="5176085" cy="78150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0321"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Palatino Linotype" panose="02040502050505030304" pitchFamily="18" charset="0"/>
            </a:rPr>
            <a:t>1992: Agenda 21 (Rio)</a:t>
          </a:r>
          <a:endParaRPr lang="en-GB" sz="1600" b="1" kern="1200" dirty="0">
            <a:latin typeface="Palatino Linotype" panose="02040502050505030304" pitchFamily="18" charset="0"/>
          </a:endParaRPr>
        </a:p>
      </dsp:txBody>
      <dsp:txXfrm>
        <a:off x="611060" y="428700"/>
        <a:ext cx="5099785" cy="705207"/>
      </dsp:txXfrm>
    </dsp:sp>
    <dsp:sp modelId="{024B9F7B-4F1F-46DC-A147-7C07A3690CC3}">
      <dsp:nvSpPr>
        <dsp:cNvPr id="0" name=""/>
        <dsp:cNvSpPr/>
      </dsp:nvSpPr>
      <dsp:spPr>
        <a:xfrm>
          <a:off x="169237" y="377631"/>
          <a:ext cx="807345" cy="80734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394A07-F944-4FDC-9304-F7D8CCEA49AA}">
      <dsp:nvSpPr>
        <dsp:cNvPr id="0" name=""/>
        <dsp:cNvSpPr/>
      </dsp:nvSpPr>
      <dsp:spPr>
        <a:xfrm>
          <a:off x="1020966" y="1563014"/>
          <a:ext cx="4728028" cy="78150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0321"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Palatino Linotype" panose="02040502050505030304" pitchFamily="18" charset="0"/>
            </a:rPr>
            <a:t>2002: </a:t>
          </a:r>
          <a:r>
            <a:rPr lang="en-GB" sz="1600" b="1" kern="1200" dirty="0">
              <a:latin typeface="Palatino Linotype" panose="02040502050505030304" pitchFamily="18" charset="0"/>
            </a:rPr>
            <a:t> World Summit on Sustainable Development </a:t>
          </a:r>
        </a:p>
      </dsp:txBody>
      <dsp:txXfrm>
        <a:off x="1059116" y="1601164"/>
        <a:ext cx="4651728" cy="705207"/>
      </dsp:txXfrm>
    </dsp:sp>
    <dsp:sp modelId="{5BB0336C-8241-47D8-B5CC-7236D39DC47F}">
      <dsp:nvSpPr>
        <dsp:cNvPr id="0" name=""/>
        <dsp:cNvSpPr/>
      </dsp:nvSpPr>
      <dsp:spPr>
        <a:xfrm>
          <a:off x="617293" y="1550095"/>
          <a:ext cx="807345" cy="80734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DD9C5-E909-4255-BF58-BCD8B04868E0}">
      <dsp:nvSpPr>
        <dsp:cNvPr id="0" name=""/>
        <dsp:cNvSpPr/>
      </dsp:nvSpPr>
      <dsp:spPr>
        <a:xfrm>
          <a:off x="1020966" y="2735478"/>
          <a:ext cx="4728028" cy="78150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0321"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Palatino Linotype" panose="02040502050505030304" pitchFamily="18" charset="0"/>
            </a:rPr>
            <a:t>2012: The Future we Want (Rio+20)</a:t>
          </a:r>
          <a:endParaRPr lang="en-GB" sz="1600" b="1" kern="1200" dirty="0">
            <a:latin typeface="Palatino Linotype" panose="02040502050505030304" pitchFamily="18" charset="0"/>
          </a:endParaRPr>
        </a:p>
      </dsp:txBody>
      <dsp:txXfrm>
        <a:off x="1059116" y="2773628"/>
        <a:ext cx="4651728" cy="705207"/>
      </dsp:txXfrm>
    </dsp:sp>
    <dsp:sp modelId="{38687A7F-F454-4594-B9BC-B7F55E55CBE8}">
      <dsp:nvSpPr>
        <dsp:cNvPr id="0" name=""/>
        <dsp:cNvSpPr/>
      </dsp:nvSpPr>
      <dsp:spPr>
        <a:xfrm>
          <a:off x="617293" y="2722559"/>
          <a:ext cx="807345" cy="80734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3EC0D-C3FC-4EDB-B2BD-2411C199F142}">
      <dsp:nvSpPr>
        <dsp:cNvPr id="0" name=""/>
        <dsp:cNvSpPr/>
      </dsp:nvSpPr>
      <dsp:spPr>
        <a:xfrm>
          <a:off x="572910" y="3907942"/>
          <a:ext cx="5176085" cy="78150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0321"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Palatino Linotype" panose="02040502050505030304" pitchFamily="18" charset="0"/>
            </a:rPr>
            <a:t>2015: Sustainable Development Goals</a:t>
          </a:r>
          <a:endParaRPr lang="en-GB" sz="1600" b="1" kern="1200" dirty="0">
            <a:latin typeface="Palatino Linotype" panose="02040502050505030304" pitchFamily="18" charset="0"/>
          </a:endParaRPr>
        </a:p>
      </dsp:txBody>
      <dsp:txXfrm>
        <a:off x="611060" y="3946092"/>
        <a:ext cx="5099785" cy="705207"/>
      </dsp:txXfrm>
    </dsp:sp>
    <dsp:sp modelId="{2B08AD59-64A3-407A-8892-3A35D3FEBDED}">
      <dsp:nvSpPr>
        <dsp:cNvPr id="0" name=""/>
        <dsp:cNvSpPr/>
      </dsp:nvSpPr>
      <dsp:spPr>
        <a:xfrm>
          <a:off x="169237" y="3895023"/>
          <a:ext cx="807345" cy="80734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26-Feb-20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26-Feb-20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26-Feb-20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439" r="142" b="20423"/>
          <a:stretch/>
        </p:blipFill>
        <p:spPr>
          <a:xfrm>
            <a:off x="0" y="18878"/>
            <a:ext cx="2772229" cy="1806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ctrTitle"/>
          </p:nvPr>
        </p:nvSpPr>
        <p:spPr>
          <a:xfrm>
            <a:off x="1774824" y="1825714"/>
            <a:ext cx="8689976" cy="2509213"/>
          </a:xfrm>
        </p:spPr>
        <p:txBody>
          <a:bodyPr/>
          <a:lstStyle/>
          <a:p>
            <a:r>
              <a:rPr lang="en-US" dirty="0" err="1" smtClean="0">
                <a:solidFill>
                  <a:schemeClr val="accent3">
                    <a:lumMod val="60000"/>
                    <a:lumOff val="40000"/>
                  </a:schemeClr>
                </a:solidFill>
              </a:rPr>
              <a:t>Sdg</a:t>
            </a:r>
            <a:r>
              <a:rPr lang="en-US" dirty="0" smtClean="0">
                <a:solidFill>
                  <a:schemeClr val="accent3">
                    <a:lumMod val="60000"/>
                    <a:lumOff val="40000"/>
                  </a:schemeClr>
                </a:solidFill>
              </a:rPr>
              <a:t> 6 targets and indicators tracking</a:t>
            </a:r>
            <a:endParaRPr lang="en-US" dirty="0">
              <a:solidFill>
                <a:schemeClr val="accent3">
                  <a:lumMod val="60000"/>
                  <a:lumOff val="40000"/>
                </a:schemeClr>
              </a:solidFill>
            </a:endParaRPr>
          </a:p>
        </p:txBody>
      </p:sp>
      <p:sp>
        <p:nvSpPr>
          <p:cNvPr id="3" name="Subtitle 2"/>
          <p:cNvSpPr>
            <a:spLocks noGrp="1"/>
          </p:cNvSpPr>
          <p:nvPr>
            <p:ph type="subTitle" idx="1"/>
          </p:nvPr>
        </p:nvSpPr>
        <p:spPr>
          <a:xfrm>
            <a:off x="6270170" y="5265057"/>
            <a:ext cx="5921829" cy="1371599"/>
          </a:xfrm>
        </p:spPr>
        <p:txBody>
          <a:bodyPr>
            <a:normAutofit lnSpcReduction="10000"/>
          </a:bodyPr>
          <a:lstStyle/>
          <a:p>
            <a:r>
              <a:rPr lang="en-US" b="1" dirty="0" smtClean="0">
                <a:solidFill>
                  <a:schemeClr val="accent6">
                    <a:lumMod val="50000"/>
                  </a:schemeClr>
                </a:solidFill>
              </a:rPr>
              <a:t>Presented for </a:t>
            </a:r>
            <a:r>
              <a:rPr lang="en-US" b="1" dirty="0" err="1" smtClean="0">
                <a:solidFill>
                  <a:schemeClr val="accent6">
                    <a:lumMod val="50000"/>
                  </a:schemeClr>
                </a:solidFill>
              </a:rPr>
              <a:t>wesnet</a:t>
            </a:r>
            <a:r>
              <a:rPr lang="en-US" b="1" dirty="0" smtClean="0">
                <a:solidFill>
                  <a:schemeClr val="accent6">
                    <a:lumMod val="50000"/>
                  </a:schemeClr>
                </a:solidFill>
              </a:rPr>
              <a:t> at </a:t>
            </a:r>
            <a:r>
              <a:rPr lang="en-US" b="1" dirty="0" err="1" smtClean="0">
                <a:solidFill>
                  <a:schemeClr val="accent6">
                    <a:lumMod val="50000"/>
                  </a:schemeClr>
                </a:solidFill>
              </a:rPr>
              <a:t>ekwendeni</a:t>
            </a:r>
            <a:endParaRPr lang="en-US" b="1" dirty="0" smtClean="0">
              <a:solidFill>
                <a:schemeClr val="accent6">
                  <a:lumMod val="50000"/>
                </a:schemeClr>
              </a:solidFill>
            </a:endParaRPr>
          </a:p>
          <a:p>
            <a:r>
              <a:rPr lang="en-US" sz="1600" b="1" i="1" dirty="0" smtClean="0">
                <a:solidFill>
                  <a:schemeClr val="accent6">
                    <a:lumMod val="50000"/>
                  </a:schemeClr>
                </a:solidFill>
              </a:rPr>
              <a:t>By: Jeremiah </a:t>
            </a:r>
            <a:r>
              <a:rPr lang="en-US" sz="1600" b="1" i="1" dirty="0" err="1" smtClean="0">
                <a:solidFill>
                  <a:schemeClr val="accent6">
                    <a:lumMod val="50000"/>
                  </a:schemeClr>
                </a:solidFill>
              </a:rPr>
              <a:t>Sakala</a:t>
            </a:r>
            <a:endParaRPr lang="en-US" sz="1700" b="1" i="1" dirty="0" smtClean="0">
              <a:solidFill>
                <a:schemeClr val="accent6">
                  <a:lumMod val="50000"/>
                </a:schemeClr>
              </a:solidFill>
            </a:endParaRPr>
          </a:p>
          <a:p>
            <a:r>
              <a:rPr lang="en-US" b="1" dirty="0" smtClean="0">
                <a:solidFill>
                  <a:schemeClr val="accent6">
                    <a:lumMod val="50000"/>
                  </a:schemeClr>
                </a:solidFill>
              </a:rPr>
              <a:t>26</a:t>
            </a:r>
            <a:r>
              <a:rPr lang="en-US" b="1" baseline="30000" dirty="0" smtClean="0">
                <a:solidFill>
                  <a:schemeClr val="accent6">
                    <a:lumMod val="50000"/>
                  </a:schemeClr>
                </a:solidFill>
              </a:rPr>
              <a:t>TH</a:t>
            </a:r>
            <a:r>
              <a:rPr lang="en-US" b="1" dirty="0" smtClean="0">
                <a:solidFill>
                  <a:schemeClr val="accent6">
                    <a:lumMod val="50000"/>
                  </a:schemeClr>
                </a:solidFill>
              </a:rPr>
              <a:t> February 2020</a:t>
            </a:r>
            <a:endParaRPr lang="en-US" b="1" dirty="0">
              <a:solidFill>
                <a:schemeClr val="accent6">
                  <a:lumMod val="50000"/>
                </a:schemeClr>
              </a:solidFill>
            </a:endParaRPr>
          </a:p>
        </p:txBody>
      </p:sp>
      <p:pic>
        <p:nvPicPr>
          <p:cNvPr id="5" name="Picture 4"/>
          <p:cNvPicPr>
            <a:picLocks noChangeAspect="1"/>
          </p:cNvPicPr>
          <p:nvPr/>
        </p:nvPicPr>
        <p:blipFill>
          <a:blip r:embed="rId3"/>
          <a:stretch>
            <a:fillRect/>
          </a:stretch>
        </p:blipFill>
        <p:spPr>
          <a:xfrm>
            <a:off x="8737600" y="0"/>
            <a:ext cx="3454400" cy="895585"/>
          </a:xfrm>
          <a:prstGeom prst="rect">
            <a:avLst/>
          </a:prstGeom>
        </p:spPr>
      </p:pic>
    </p:spTree>
    <p:extLst>
      <p:ext uri="{BB962C8B-B14F-4D97-AF65-F5344CB8AC3E}">
        <p14:creationId xmlns:p14="http://schemas.microsoft.com/office/powerpoint/2010/main" val="91538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6">
                    <a:lumMod val="50000"/>
                  </a:schemeClr>
                </a:solidFill>
              </a:rPr>
              <a:t>Sdg</a:t>
            </a:r>
            <a:r>
              <a:rPr lang="en-US" b="1" dirty="0" smtClean="0">
                <a:solidFill>
                  <a:schemeClr val="accent6">
                    <a:lumMod val="50000"/>
                  </a:schemeClr>
                </a:solidFill>
              </a:rPr>
              <a:t> #6 </a:t>
            </a:r>
            <a:r>
              <a:rPr lang="en-US" b="1" dirty="0" err="1" smtClean="0">
                <a:solidFill>
                  <a:schemeClr val="accent6">
                    <a:lumMod val="50000"/>
                  </a:schemeClr>
                </a:solidFill>
              </a:rPr>
              <a:t>cont</a:t>
            </a:r>
            <a:r>
              <a:rPr lang="en-US" b="1" dirty="0" smtClean="0">
                <a:solidFill>
                  <a:schemeClr val="accent6">
                    <a:lumMod val="50000"/>
                  </a:schemeClr>
                </a:solidFill>
              </a:rPr>
              <a:t>….</a:t>
            </a:r>
            <a:endParaRPr lang="en-US" b="1"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36444745"/>
              </p:ext>
            </p:extLst>
          </p:nvPr>
        </p:nvGraphicFramePr>
        <p:xfrm>
          <a:off x="913775" y="2214695"/>
          <a:ext cx="10364451" cy="4316734"/>
        </p:xfrm>
        <a:graphic>
          <a:graphicData uri="http://schemas.openxmlformats.org/drawingml/2006/table">
            <a:tbl>
              <a:tblPr/>
              <a:tblGrid>
                <a:gridCol w="5543776">
                  <a:extLst>
                    <a:ext uri="{9D8B030D-6E8A-4147-A177-3AD203B41FA5}">
                      <a16:colId xmlns="" xmlns:a16="http://schemas.microsoft.com/office/drawing/2014/main" val="20000"/>
                    </a:ext>
                  </a:extLst>
                </a:gridCol>
                <a:gridCol w="4820675">
                  <a:extLst>
                    <a:ext uri="{9D8B030D-6E8A-4147-A177-3AD203B41FA5}">
                      <a16:colId xmlns="" xmlns:a16="http://schemas.microsoft.com/office/drawing/2014/main" val="20001"/>
                    </a:ext>
                  </a:extLst>
                </a:gridCol>
              </a:tblGrid>
              <a:tr h="679894">
                <a:tc>
                  <a:txBody>
                    <a:bodyPr/>
                    <a:lstStyle/>
                    <a:p>
                      <a:pPr algn="l" fontAlgn="b"/>
                      <a:r>
                        <a:rPr lang="en-GB" sz="1600" b="1" kern="0" dirty="0">
                          <a:solidFill>
                            <a:schemeClr val="bg1"/>
                          </a:solidFill>
                          <a:latin typeface="Palatino Linotype" panose="02040502050505030304" pitchFamily="18" charset="0"/>
                          <a:ea typeface="+mn-ea"/>
                          <a:cs typeface="+mn-cs"/>
                        </a:rPr>
                        <a:t>Target</a:t>
                      </a:r>
                    </a:p>
                  </a:txBody>
                  <a:tcPr marL="8432" marR="8432" marT="8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kern="0" dirty="0">
                          <a:solidFill>
                            <a:schemeClr val="bg1"/>
                          </a:solidFill>
                          <a:latin typeface="Palatino Linotype" panose="02040502050505030304" pitchFamily="18" charset="0"/>
                          <a:ea typeface="+mn-ea"/>
                          <a:cs typeface="+mn-cs"/>
                        </a:rPr>
                        <a:t>Indicator</a:t>
                      </a:r>
                    </a:p>
                  </a:txBody>
                  <a:tcPr marL="8432" marR="8432" marT="8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0000"/>
                  </a:ext>
                </a:extLst>
              </a:tr>
              <a:tr h="1982698">
                <a:tc>
                  <a:txBody>
                    <a:bodyPr/>
                    <a:lstStyle/>
                    <a:p>
                      <a:pPr algn="l" fontAlgn="b"/>
                      <a:r>
                        <a:rPr lang="en-US" sz="1600" kern="0" dirty="0">
                          <a:solidFill>
                            <a:schemeClr val="accent4"/>
                          </a:solidFill>
                          <a:latin typeface="Palatino Linotype" panose="02040502050505030304" pitchFamily="18" charset="0"/>
                          <a:ea typeface="+mn-ea"/>
                          <a:cs typeface="+mn-cs"/>
                        </a:rPr>
                        <a:t>6.a By 2030, expand international cooperation and capacity-building support to developing countries in water and sanitation-related activities and programmes, including water harvesting, desalination, water efficiency, wastewater treatment, recycling and reuse technologies</a:t>
                      </a:r>
                    </a:p>
                  </a:txBody>
                  <a:tcPr marL="8432" marR="8432" marT="843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kern="0" dirty="0">
                          <a:solidFill>
                            <a:schemeClr val="accent4"/>
                          </a:solidFill>
                          <a:latin typeface="Palatino Linotype" panose="02040502050505030304" pitchFamily="18" charset="0"/>
                          <a:ea typeface="+mn-ea"/>
                          <a:cs typeface="+mn-cs"/>
                        </a:rPr>
                        <a:t>6.a.1 Amount of water- and sanitation-related official development assistance that is part of a government coordinated</a:t>
                      </a:r>
                    </a:p>
                    <a:p>
                      <a:pPr algn="l" fontAlgn="b"/>
                      <a:r>
                        <a:rPr lang="en-US" sz="1600" kern="0" dirty="0">
                          <a:solidFill>
                            <a:schemeClr val="accent4"/>
                          </a:solidFill>
                          <a:latin typeface="Palatino Linotype" panose="02040502050505030304" pitchFamily="18" charset="0"/>
                          <a:ea typeface="+mn-ea"/>
                          <a:cs typeface="+mn-cs"/>
                        </a:rPr>
                        <a:t>spending plan</a:t>
                      </a:r>
                    </a:p>
                  </a:txBody>
                  <a:tcPr marL="8432" marR="8432" marT="84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654142">
                <a:tc>
                  <a:txBody>
                    <a:bodyPr/>
                    <a:lstStyle/>
                    <a:p>
                      <a:pPr algn="l" fontAlgn="b"/>
                      <a:r>
                        <a:rPr lang="en-US" sz="1600" kern="0" dirty="0">
                          <a:solidFill>
                            <a:schemeClr val="accent4"/>
                          </a:solidFill>
                          <a:latin typeface="Palatino Linotype" panose="02040502050505030304" pitchFamily="18" charset="0"/>
                          <a:ea typeface="+mn-ea"/>
                          <a:cs typeface="+mn-cs"/>
                        </a:rPr>
                        <a:t>6.b Support and strengthen the participation of local communities in improving water and sanitation management</a:t>
                      </a:r>
                    </a:p>
                  </a:txBody>
                  <a:tcPr marL="8432" marR="8432" marT="843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kern="0" dirty="0">
                          <a:solidFill>
                            <a:schemeClr val="accent4"/>
                          </a:solidFill>
                          <a:latin typeface="Palatino Linotype" panose="02040502050505030304" pitchFamily="18" charset="0"/>
                          <a:ea typeface="+mn-ea"/>
                          <a:cs typeface="+mn-cs"/>
                        </a:rPr>
                        <a:t>6.b.1 Proportion of local administrative units with established and operational policies and procedures for participation of local communities in water and sanitation management</a:t>
                      </a:r>
                    </a:p>
                  </a:txBody>
                  <a:tcPr marL="8432" marR="8432" marT="84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07601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517"/>
            <a:ext cx="12191999" cy="1108683"/>
          </a:xfrm>
        </p:spPr>
        <p:txBody>
          <a:bodyPr/>
          <a:lstStyle/>
          <a:p>
            <a:r>
              <a:rPr lang="en-US" b="1" dirty="0" smtClean="0">
                <a:solidFill>
                  <a:schemeClr val="accent6">
                    <a:lumMod val="50000"/>
                  </a:schemeClr>
                </a:solidFill>
              </a:rPr>
              <a:t>Indicator determination – example; </a:t>
            </a:r>
            <a:r>
              <a:rPr lang="en-US" b="1" dirty="0" err="1" smtClean="0">
                <a:solidFill>
                  <a:schemeClr val="accent6">
                    <a:lumMod val="50000"/>
                  </a:schemeClr>
                </a:solidFill>
              </a:rPr>
              <a:t>sdg</a:t>
            </a:r>
            <a:r>
              <a:rPr lang="en-US" b="1" dirty="0" smtClean="0">
                <a:solidFill>
                  <a:schemeClr val="accent6">
                    <a:lumMod val="50000"/>
                  </a:schemeClr>
                </a:solidFill>
              </a:rPr>
              <a:t> 6.4</a:t>
            </a:r>
            <a:endParaRPr lang="en-US" b="1" dirty="0">
              <a:solidFill>
                <a:schemeClr val="accent6">
                  <a:lumMod val="50000"/>
                </a:schemeClr>
              </a:solidFill>
            </a:endParaRPr>
          </a:p>
        </p:txBody>
      </p:sp>
      <mc:AlternateContent xmlns:mc="http://schemas.openxmlformats.org/markup-compatibility/2006">
        <mc:Choice xmlns:a14="http://schemas.microsoft.com/office/drawing/2010/main" Requires="a14">
          <p:sp>
            <p:nvSpPr>
              <p:cNvPr id="4" name="Text Placeholder 2"/>
              <p:cNvSpPr txBox="1">
                <a:spLocks/>
              </p:cNvSpPr>
              <p:nvPr/>
            </p:nvSpPr>
            <p:spPr>
              <a:xfrm>
                <a:off x="1625010" y="2935971"/>
                <a:ext cx="8941980" cy="8709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914400" lvl="2"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a:rPr>
                        <m:t>𝐼𝑛𝑑𝑖𝑐𝑎𝑡𝑜𝑟</m:t>
                      </m:r>
                      <m:r>
                        <a:rPr lang="en-US" i="1" smtClean="0">
                          <a:latin typeface="Cambria Math"/>
                        </a:rPr>
                        <m:t> 6.4.1=</m:t>
                      </m:r>
                      <m:f>
                        <m:fPr>
                          <m:ctrlPr>
                            <a:rPr lang="en-US" i="1" smtClean="0">
                              <a:latin typeface="Cambria Math" panose="02040503050406030204" pitchFamily="18" charset="0"/>
                            </a:rPr>
                          </m:ctrlPr>
                        </m:fPr>
                        <m:num>
                          <m:r>
                            <a:rPr lang="en-US" i="1" smtClean="0">
                              <a:latin typeface="Cambria Math" panose="02040503050406030204" pitchFamily="18" charset="0"/>
                            </a:rPr>
                            <m:t>𝑡𝑜𝑡𝑎𝑙</m:t>
                          </m:r>
                          <m:r>
                            <a:rPr lang="en-US" i="1" smtClean="0">
                              <a:latin typeface="Cambria Math" panose="02040503050406030204" pitchFamily="18" charset="0"/>
                            </a:rPr>
                            <m:t> </m:t>
                          </m:r>
                          <m:r>
                            <a:rPr lang="en-US" i="1" smtClean="0">
                              <a:latin typeface="Cambria Math" panose="02040503050406030204" pitchFamily="18" charset="0"/>
                            </a:rPr>
                            <m:t>𝑤𝑎𝑡𝑒𝑟</m:t>
                          </m:r>
                          <m:r>
                            <a:rPr lang="en-US" i="1" smtClean="0">
                              <a:latin typeface="Cambria Math" panose="02040503050406030204" pitchFamily="18" charset="0"/>
                            </a:rPr>
                            <m:t> </m:t>
                          </m:r>
                          <m:r>
                            <a:rPr lang="en-US" i="1" smtClean="0">
                              <a:latin typeface="Cambria Math" panose="02040503050406030204" pitchFamily="18" charset="0"/>
                            </a:rPr>
                            <m:t>𝑢𝑠𝑒</m:t>
                          </m:r>
                        </m:num>
                        <m:den>
                          <m:r>
                            <a:rPr lang="en-US" i="1">
                              <a:latin typeface="Cambria Math"/>
                            </a:rPr>
                            <m:t>𝑣𝑎𝑙𝑢𝑒</m:t>
                          </m:r>
                          <m:r>
                            <a:rPr lang="en-US" i="1">
                              <a:latin typeface="Cambria Math"/>
                            </a:rPr>
                            <m:t> </m:t>
                          </m:r>
                          <m:r>
                            <a:rPr lang="en-US" i="1">
                              <a:latin typeface="Cambria Math"/>
                            </a:rPr>
                            <m:t>𝑜𝑓</m:t>
                          </m:r>
                          <m:r>
                            <a:rPr lang="en-US" i="1">
                              <a:latin typeface="Cambria Math"/>
                            </a:rPr>
                            <m:t> </m:t>
                          </m:r>
                          <m:r>
                            <a:rPr lang="en-US" i="1">
                              <a:latin typeface="Cambria Math"/>
                            </a:rPr>
                            <m:t>𝑒𝑐𝑜𝑛𝑜𝑚𝑖𝑐</m:t>
                          </m:r>
                          <m:r>
                            <a:rPr lang="en-US" i="1">
                              <a:latin typeface="Cambria Math"/>
                            </a:rPr>
                            <m:t> </m:t>
                          </m:r>
                          <m:r>
                            <a:rPr lang="en-US" i="1">
                              <a:latin typeface="Cambria Math"/>
                            </a:rPr>
                            <m:t>𝑜𝑢𝑡𝑝𝑢𝑡</m:t>
                          </m:r>
                        </m:den>
                      </m:f>
                    </m:oMath>
                  </m:oMathPara>
                </a14:m>
                <a:endParaRPr lang="en-US" dirty="0"/>
              </a:p>
              <a:p>
                <a:pPr marL="914400" lvl="2"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p:sp>
            <p:nvSpPr>
              <p:cNvPr id="4" name="Text Placeholder 2"/>
              <p:cNvSpPr txBox="1">
                <a:spLocks noRot="1" noChangeAspect="1" noMove="1" noResize="1" noEditPoints="1" noAdjustHandles="1" noChangeArrowheads="1" noChangeShapeType="1" noTextEdit="1"/>
              </p:cNvSpPr>
              <p:nvPr/>
            </p:nvSpPr>
            <p:spPr>
              <a:xfrm>
                <a:off x="1625010" y="2935971"/>
                <a:ext cx="8941980" cy="87099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 Placeholder 2"/>
              <p:cNvSpPr txBox="1">
                <a:spLocks/>
              </p:cNvSpPr>
              <p:nvPr/>
            </p:nvSpPr>
            <p:spPr>
              <a:xfrm>
                <a:off x="1625010" y="4706715"/>
                <a:ext cx="8941980" cy="8709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914400" lvl="2"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a:rPr>
                        <m:t>𝐼𝑛𝑑𝑖𝑐𝑎𝑡𝑜𝑟</m:t>
                      </m:r>
                      <m:r>
                        <a:rPr lang="en-US" i="1" smtClean="0">
                          <a:latin typeface="Cambria Math"/>
                        </a:rPr>
                        <m:t> 6.4.2=</m:t>
                      </m:r>
                      <m:f>
                        <m:fPr>
                          <m:ctrlPr>
                            <a:rPr lang="en-US" i="1" smtClean="0">
                              <a:latin typeface="Cambria Math" panose="02040503050406030204" pitchFamily="18" charset="0"/>
                            </a:rPr>
                          </m:ctrlPr>
                        </m:fPr>
                        <m:num>
                          <m:r>
                            <a:rPr lang="en-US" i="1" smtClean="0">
                              <a:latin typeface="Cambria Math" panose="02040503050406030204" pitchFamily="18" charset="0"/>
                            </a:rPr>
                            <m:t>𝑇𝑜𝑡𝑎𝑙</m:t>
                          </m:r>
                          <m:r>
                            <a:rPr lang="en-US" i="1" smtClean="0">
                              <a:latin typeface="Cambria Math" panose="02040503050406030204" pitchFamily="18" charset="0"/>
                            </a:rPr>
                            <m:t> </m:t>
                          </m:r>
                          <m:r>
                            <a:rPr lang="en-US" i="1" smtClean="0">
                              <a:latin typeface="Cambria Math" panose="02040503050406030204" pitchFamily="18" charset="0"/>
                            </a:rPr>
                            <m:t>𝑊𝑎𝑡𝑒𝑟</m:t>
                          </m:r>
                          <m:r>
                            <a:rPr lang="en-US" i="1" smtClean="0">
                              <a:latin typeface="Cambria Math" panose="02040503050406030204" pitchFamily="18" charset="0"/>
                            </a:rPr>
                            <m:t> </m:t>
                          </m:r>
                          <m:r>
                            <a:rPr lang="en-US" i="1" smtClean="0">
                              <a:latin typeface="Cambria Math" panose="02040503050406030204" pitchFamily="18" charset="0"/>
                            </a:rPr>
                            <m:t>𝑊𝑖𝑡h𝑑𝑟𝑎𝑤𝑎𝑙</m:t>
                          </m:r>
                        </m:num>
                        <m:den>
                          <m:r>
                            <a:rPr lang="en-US" i="1">
                              <a:latin typeface="Cambria Math"/>
                            </a:rPr>
                            <m:t>𝑇𝑜𝑡𝑎𝑙</m:t>
                          </m:r>
                          <m:r>
                            <a:rPr lang="en-US" i="1">
                              <a:latin typeface="Cambria Math"/>
                            </a:rPr>
                            <m:t> </m:t>
                          </m:r>
                          <m:r>
                            <a:rPr lang="en-US" i="1">
                              <a:latin typeface="Cambria Math"/>
                            </a:rPr>
                            <m:t>𝑅𝑒𝑛𝑤𝑒𝑤𝑎𝑏𝑙𝑒</m:t>
                          </m:r>
                          <m:r>
                            <a:rPr lang="en-US" i="1">
                              <a:latin typeface="Cambria Math"/>
                            </a:rPr>
                            <m:t> </m:t>
                          </m:r>
                          <m:r>
                            <a:rPr lang="en-US" i="1">
                              <a:latin typeface="Cambria Math"/>
                            </a:rPr>
                            <m:t>𝑊𝑎𝑡𝑒𝑟</m:t>
                          </m:r>
                          <m:r>
                            <a:rPr lang="en-US" i="1">
                              <a:latin typeface="Cambria Math"/>
                            </a:rPr>
                            <m:t> </m:t>
                          </m:r>
                          <m:r>
                            <a:rPr lang="en-US" i="1">
                              <a:latin typeface="Cambria Math"/>
                            </a:rPr>
                            <m:t>𝑅𝑒𝑠𝑜𝑢𝑟𝑐𝑒𝑠</m:t>
                          </m:r>
                        </m:den>
                      </m:f>
                    </m:oMath>
                  </m:oMathPara>
                </a14:m>
                <a:endParaRPr lang="en-US" dirty="0"/>
              </a:p>
              <a:p>
                <a:pPr marL="914400" lvl="2"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p:sp>
            <p:nvSpPr>
              <p:cNvPr id="5" name="Text Placeholder 2"/>
              <p:cNvSpPr txBox="1">
                <a:spLocks noRot="1" noChangeAspect="1" noMove="1" noResize="1" noEditPoints="1" noAdjustHandles="1" noChangeArrowheads="1" noChangeShapeType="1" noTextEdit="1"/>
              </p:cNvSpPr>
              <p:nvPr/>
            </p:nvSpPr>
            <p:spPr>
              <a:xfrm>
                <a:off x="1625010" y="4706715"/>
                <a:ext cx="8941980" cy="87099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16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The challenge ahead</a:t>
            </a:r>
            <a:endParaRPr lang="en-US" b="1" dirty="0">
              <a:solidFill>
                <a:schemeClr val="accent6">
                  <a:lumMod val="50000"/>
                </a:schemeClr>
              </a:solidFill>
            </a:endParaRPr>
          </a:p>
        </p:txBody>
      </p:sp>
      <p:sp>
        <p:nvSpPr>
          <p:cNvPr id="3" name="Content Placeholder 2"/>
          <p:cNvSpPr>
            <a:spLocks noGrp="1"/>
          </p:cNvSpPr>
          <p:nvPr>
            <p:ph sz="quarter" idx="13"/>
          </p:nvPr>
        </p:nvSpPr>
        <p:spPr/>
        <p:txBody>
          <a:bodyPr>
            <a:normAutofit lnSpcReduction="10000"/>
          </a:bodyPr>
          <a:lstStyle/>
          <a:p>
            <a:endParaRPr lang="en-US" dirty="0"/>
          </a:p>
          <a:p>
            <a:r>
              <a:rPr lang="en-US" dirty="0" smtClean="0"/>
              <a:t>Need to Focus </a:t>
            </a:r>
            <a:r>
              <a:rPr lang="en-US" dirty="0"/>
              <a:t>on quality </a:t>
            </a:r>
            <a:r>
              <a:rPr lang="en-US" i="1" dirty="0" smtClean="0"/>
              <a:t>not </a:t>
            </a:r>
            <a:r>
              <a:rPr lang="en-US" dirty="0" smtClean="0"/>
              <a:t>quantity </a:t>
            </a:r>
            <a:endParaRPr lang="en-US" dirty="0"/>
          </a:p>
          <a:p>
            <a:r>
              <a:rPr lang="en-US" dirty="0" smtClean="0"/>
              <a:t>Requires Higher </a:t>
            </a:r>
            <a:r>
              <a:rPr lang="en-US" dirty="0"/>
              <a:t>standards for programming</a:t>
            </a:r>
          </a:p>
          <a:p>
            <a:r>
              <a:rPr lang="en-US" dirty="0" smtClean="0"/>
              <a:t>Requires Increased </a:t>
            </a:r>
            <a:r>
              <a:rPr lang="en-US" dirty="0"/>
              <a:t>focus on institutions –Schools and health facilities</a:t>
            </a:r>
          </a:p>
          <a:p>
            <a:r>
              <a:rPr lang="en-US" dirty="0" smtClean="0"/>
              <a:t>Increased </a:t>
            </a:r>
            <a:r>
              <a:rPr lang="en-US" dirty="0"/>
              <a:t>need for accurate </a:t>
            </a:r>
            <a:r>
              <a:rPr lang="en-US" dirty="0" smtClean="0"/>
              <a:t>designing, monitoring and evaluation. </a:t>
            </a:r>
            <a:r>
              <a:rPr lang="en-US" dirty="0"/>
              <a:t>More indicators, rigorous requirements and disaggregated information. </a:t>
            </a:r>
          </a:p>
          <a:p>
            <a:endParaRPr lang="en-US" dirty="0"/>
          </a:p>
        </p:txBody>
      </p:sp>
    </p:spTree>
    <p:extLst>
      <p:ext uri="{BB962C8B-B14F-4D97-AF65-F5344CB8AC3E}">
        <p14:creationId xmlns:p14="http://schemas.microsoft.com/office/powerpoint/2010/main" val="51225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2628" y="261258"/>
            <a:ext cx="8795657" cy="6596742"/>
          </a:xfrm>
          <a:prstGeom prst="rect">
            <a:avLst/>
          </a:prstGeom>
        </p:spPr>
      </p:pic>
    </p:spTree>
    <p:extLst>
      <p:ext uri="{BB962C8B-B14F-4D97-AF65-F5344CB8AC3E}">
        <p14:creationId xmlns:p14="http://schemas.microsoft.com/office/powerpoint/2010/main" val="383751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5828" y="370113"/>
            <a:ext cx="8302171" cy="6226629"/>
          </a:xfrm>
          <a:prstGeom prst="rect">
            <a:avLst/>
          </a:prstGeom>
        </p:spPr>
      </p:pic>
    </p:spTree>
    <p:extLst>
      <p:ext uri="{BB962C8B-B14F-4D97-AF65-F5344CB8AC3E}">
        <p14:creationId xmlns:p14="http://schemas.microsoft.com/office/powerpoint/2010/main" val="297501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89" y="2752117"/>
            <a:ext cx="10364451" cy="1596177"/>
          </a:xfrm>
        </p:spPr>
        <p:txBody>
          <a:bodyPr>
            <a:normAutofit/>
          </a:bodyPr>
          <a:lstStyle/>
          <a:p>
            <a:r>
              <a:rPr lang="en-US" sz="7200" b="1" dirty="0" smtClean="0">
                <a:solidFill>
                  <a:schemeClr val="accent6">
                    <a:lumMod val="50000"/>
                  </a:schemeClr>
                </a:solidFill>
              </a:rPr>
              <a:t>Thank you</a:t>
            </a:r>
            <a:endParaRPr lang="en-US" sz="7200" b="1" dirty="0">
              <a:solidFill>
                <a:schemeClr val="accent6">
                  <a:lumMod val="50000"/>
                </a:schemeClr>
              </a:solidFill>
            </a:endParaRPr>
          </a:p>
        </p:txBody>
      </p:sp>
    </p:spTree>
    <p:extLst>
      <p:ext uri="{BB962C8B-B14F-4D97-AF65-F5344CB8AC3E}">
        <p14:creationId xmlns:p14="http://schemas.microsoft.com/office/powerpoint/2010/main" val="192435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454"/>
          </a:xfrm>
        </p:spPr>
        <p:txBody>
          <a:bodyPr/>
          <a:lstStyle/>
          <a:p>
            <a:r>
              <a:rPr lang="en-US" b="1" dirty="0" smtClean="0">
                <a:solidFill>
                  <a:schemeClr val="accent6">
                    <a:lumMod val="50000"/>
                  </a:schemeClr>
                </a:solidFill>
              </a:rPr>
              <a:t>Overview - The political process</a:t>
            </a:r>
            <a:endParaRPr lang="en-US" b="1" dirty="0">
              <a:solidFill>
                <a:schemeClr val="accent6">
                  <a:lumMod val="50000"/>
                </a:schemeClr>
              </a:solidFill>
            </a:endParaRPr>
          </a:p>
        </p:txBody>
      </p:sp>
      <p:graphicFrame>
        <p:nvGraphicFramePr>
          <p:cNvPr id="4" name="Picture Placeholder 7"/>
          <p:cNvGraphicFramePr>
            <a:graphicFrameLocks noGrp="1"/>
          </p:cNvGraphicFramePr>
          <p:nvPr>
            <p:ph sz="quarter" idx="13"/>
            <p:extLst>
              <p:ext uri="{D42A27DB-BD31-4B8C-83A1-F6EECF244321}">
                <p14:modId xmlns:p14="http://schemas.microsoft.com/office/powerpoint/2010/main" val="1067915399"/>
              </p:ext>
            </p:extLst>
          </p:nvPr>
        </p:nvGraphicFramePr>
        <p:xfrm>
          <a:off x="6008913" y="1669143"/>
          <a:ext cx="5820229"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9006" y="2627087"/>
            <a:ext cx="4201326" cy="248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69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29" y="226633"/>
            <a:ext cx="10364451" cy="905482"/>
          </a:xfrm>
        </p:spPr>
        <p:txBody>
          <a:bodyPr/>
          <a:lstStyle/>
          <a:p>
            <a:r>
              <a:rPr lang="en-US" b="1" dirty="0" smtClean="0">
                <a:solidFill>
                  <a:schemeClr val="accent6">
                    <a:lumMod val="50000"/>
                  </a:schemeClr>
                </a:solidFill>
              </a:rPr>
              <a:t>Millennium development goals</a:t>
            </a:r>
            <a:endParaRPr lang="en-US" b="1" dirty="0">
              <a:solidFill>
                <a:schemeClr val="accent6">
                  <a:lumMod val="50000"/>
                </a:schemeClr>
              </a:solidFill>
            </a:endParaRPr>
          </a:p>
        </p:txBody>
      </p:sp>
      <p:sp>
        <p:nvSpPr>
          <p:cNvPr id="4" name="직사각형 3"/>
          <p:cNvSpPr/>
          <p:nvPr/>
        </p:nvSpPr>
        <p:spPr>
          <a:xfrm>
            <a:off x="486219" y="1254196"/>
            <a:ext cx="10969073" cy="5386090"/>
          </a:xfrm>
          <a:prstGeom prst="rect">
            <a:avLst/>
          </a:prstGeom>
        </p:spPr>
        <p:txBody>
          <a:bodyPr wrap="square">
            <a:spAutoFit/>
          </a:bodyPr>
          <a:lstStyle/>
          <a:p>
            <a:pPr marL="177800" indent="-177800" algn="just" defTabSz="914400" latinLnBrk="1"/>
            <a:r>
              <a:rPr lang="en-US" altLang="ko-KR" sz="2000" dirty="0" smtClean="0">
                <a:solidFill>
                  <a:prstClr val="black"/>
                </a:solidFill>
                <a:latin typeface="맑은 고딕"/>
              </a:rPr>
              <a:t>- The </a:t>
            </a:r>
            <a:r>
              <a:rPr lang="en-US" altLang="ko-KR" sz="2000" b="1" dirty="0">
                <a:solidFill>
                  <a:srgbClr val="FF0000"/>
                </a:solidFill>
                <a:latin typeface="맑은 고딕"/>
              </a:rPr>
              <a:t>Millennium Development Goals </a:t>
            </a:r>
            <a:r>
              <a:rPr lang="en-US" altLang="ko-KR" sz="2000" dirty="0">
                <a:solidFill>
                  <a:prstClr val="black"/>
                </a:solidFill>
                <a:latin typeface="맑은 고딕"/>
              </a:rPr>
              <a:t>(</a:t>
            </a:r>
            <a:r>
              <a:rPr lang="en-US" altLang="ko-KR" sz="2000" b="1" dirty="0">
                <a:solidFill>
                  <a:srgbClr val="FF0000"/>
                </a:solidFill>
                <a:latin typeface="맑은 고딕"/>
              </a:rPr>
              <a:t>MDGs</a:t>
            </a:r>
            <a:r>
              <a:rPr lang="en-US" altLang="ko-KR" sz="2000" dirty="0">
                <a:solidFill>
                  <a:prstClr val="black"/>
                </a:solidFill>
                <a:latin typeface="맑은 고딕"/>
              </a:rPr>
              <a:t>) were the eight international development goals for the year 2015 that had been established following the Millennium Summit of the United Nations in 2000, following the adoption of the United Nations Millennium Declaration. All 189 United Nations member states at the time (there are 193 </a:t>
            </a:r>
            <a:r>
              <a:rPr lang="en-US" altLang="ko-KR" sz="2000" dirty="0" smtClean="0">
                <a:solidFill>
                  <a:prstClr val="black"/>
                </a:solidFill>
                <a:latin typeface="맑은 고딕"/>
              </a:rPr>
              <a:t>currently), </a:t>
            </a:r>
            <a:r>
              <a:rPr lang="en-US" altLang="ko-KR" sz="2000" dirty="0">
                <a:solidFill>
                  <a:prstClr val="black"/>
                </a:solidFill>
                <a:latin typeface="맑은 고딕"/>
              </a:rPr>
              <a:t>and at least 23 international organizations, committed to help achieve the following Millennium Development Goals by 2015</a:t>
            </a:r>
            <a:r>
              <a:rPr lang="en-US" altLang="ko-KR" sz="2000" dirty="0" smtClean="0">
                <a:solidFill>
                  <a:prstClr val="black"/>
                </a:solidFill>
                <a:latin typeface="맑은 고딕"/>
              </a:rPr>
              <a:t>:</a:t>
            </a:r>
            <a:endParaRPr lang="en-US" altLang="ko-KR" sz="2000" dirty="0">
              <a:solidFill>
                <a:prstClr val="black"/>
              </a:solidFill>
              <a:latin typeface="맑은 고딕"/>
            </a:endParaRPr>
          </a:p>
          <a:p>
            <a:pPr defTabSz="914400" latinLnBrk="1"/>
            <a:r>
              <a:rPr lang="en-US" altLang="ko-KR" sz="2800" dirty="0" smtClean="0">
                <a:solidFill>
                  <a:prstClr val="black"/>
                </a:solidFill>
                <a:latin typeface="맑은 고딕"/>
              </a:rPr>
              <a:t>1)  To </a:t>
            </a:r>
            <a:r>
              <a:rPr lang="en-US" altLang="ko-KR" sz="2800" dirty="0">
                <a:solidFill>
                  <a:prstClr val="black"/>
                </a:solidFill>
                <a:latin typeface="맑은 고딕"/>
              </a:rPr>
              <a:t>eradicate extreme </a:t>
            </a:r>
            <a:r>
              <a:rPr lang="en-US" altLang="ko-KR" sz="2800" b="1" dirty="0">
                <a:solidFill>
                  <a:prstClr val="black"/>
                </a:solidFill>
                <a:latin typeface="맑은 고딕"/>
              </a:rPr>
              <a:t>poverty and hunger</a:t>
            </a:r>
          </a:p>
          <a:p>
            <a:pPr defTabSz="914400" latinLnBrk="1"/>
            <a:r>
              <a:rPr lang="en-US" altLang="ko-KR" sz="2800" dirty="0" smtClean="0">
                <a:solidFill>
                  <a:prstClr val="black"/>
                </a:solidFill>
                <a:latin typeface="맑은 고딕"/>
              </a:rPr>
              <a:t>2)  To </a:t>
            </a:r>
            <a:r>
              <a:rPr lang="en-US" altLang="ko-KR" sz="2800" dirty="0">
                <a:solidFill>
                  <a:prstClr val="black"/>
                </a:solidFill>
                <a:latin typeface="맑은 고딕"/>
              </a:rPr>
              <a:t>achieve universal primary </a:t>
            </a:r>
            <a:r>
              <a:rPr lang="en-US" altLang="ko-KR" sz="2800" b="1" dirty="0">
                <a:solidFill>
                  <a:prstClr val="black"/>
                </a:solidFill>
                <a:latin typeface="맑은 고딕"/>
              </a:rPr>
              <a:t>education</a:t>
            </a:r>
          </a:p>
          <a:p>
            <a:pPr defTabSz="914400" latinLnBrk="1"/>
            <a:r>
              <a:rPr lang="en-US" altLang="ko-KR" sz="2800" dirty="0" smtClean="0">
                <a:solidFill>
                  <a:prstClr val="black"/>
                </a:solidFill>
                <a:latin typeface="맑은 고딕"/>
              </a:rPr>
              <a:t>3)  To </a:t>
            </a:r>
            <a:r>
              <a:rPr lang="en-US" altLang="ko-KR" sz="2800" dirty="0">
                <a:solidFill>
                  <a:prstClr val="black"/>
                </a:solidFill>
                <a:latin typeface="맑은 고딕"/>
              </a:rPr>
              <a:t>promote </a:t>
            </a:r>
            <a:r>
              <a:rPr lang="en-US" altLang="ko-KR" sz="2800" b="1" dirty="0">
                <a:solidFill>
                  <a:prstClr val="black"/>
                </a:solidFill>
                <a:latin typeface="맑은 고딕"/>
              </a:rPr>
              <a:t>gender equality and empower women</a:t>
            </a:r>
          </a:p>
          <a:p>
            <a:pPr defTabSz="914400" latinLnBrk="1"/>
            <a:r>
              <a:rPr lang="en-US" altLang="ko-KR" sz="2800" dirty="0" smtClean="0">
                <a:solidFill>
                  <a:prstClr val="black"/>
                </a:solidFill>
                <a:latin typeface="맑은 고딕"/>
              </a:rPr>
              <a:t>4)  To </a:t>
            </a:r>
            <a:r>
              <a:rPr lang="en-US" altLang="ko-KR" sz="2800" dirty="0">
                <a:solidFill>
                  <a:prstClr val="black"/>
                </a:solidFill>
                <a:latin typeface="맑은 고딕"/>
              </a:rPr>
              <a:t>reduce </a:t>
            </a:r>
            <a:r>
              <a:rPr lang="en-US" altLang="ko-KR" sz="2800" b="1" dirty="0">
                <a:solidFill>
                  <a:prstClr val="black"/>
                </a:solidFill>
                <a:latin typeface="맑은 고딕"/>
              </a:rPr>
              <a:t>child mortality</a:t>
            </a:r>
          </a:p>
          <a:p>
            <a:pPr defTabSz="914400" latinLnBrk="1"/>
            <a:r>
              <a:rPr lang="en-US" altLang="ko-KR" sz="2800" dirty="0" smtClean="0">
                <a:solidFill>
                  <a:prstClr val="black"/>
                </a:solidFill>
                <a:latin typeface="맑은 고딕"/>
              </a:rPr>
              <a:t>5)  To </a:t>
            </a:r>
            <a:r>
              <a:rPr lang="en-US" altLang="ko-KR" sz="2800" dirty="0">
                <a:solidFill>
                  <a:prstClr val="black"/>
                </a:solidFill>
                <a:latin typeface="맑은 고딕"/>
              </a:rPr>
              <a:t>improve </a:t>
            </a:r>
            <a:r>
              <a:rPr lang="en-US" altLang="ko-KR" sz="2800" b="1" dirty="0">
                <a:solidFill>
                  <a:prstClr val="black"/>
                </a:solidFill>
                <a:latin typeface="맑은 고딕"/>
              </a:rPr>
              <a:t>maternal health</a:t>
            </a:r>
          </a:p>
          <a:p>
            <a:pPr defTabSz="914400" latinLnBrk="1"/>
            <a:r>
              <a:rPr lang="en-US" altLang="ko-KR" sz="2800" dirty="0" smtClean="0">
                <a:solidFill>
                  <a:prstClr val="black"/>
                </a:solidFill>
                <a:latin typeface="맑은 고딕"/>
              </a:rPr>
              <a:t>6)  To </a:t>
            </a:r>
            <a:r>
              <a:rPr lang="en-US" altLang="ko-KR" sz="2800" dirty="0">
                <a:solidFill>
                  <a:prstClr val="black"/>
                </a:solidFill>
                <a:latin typeface="맑은 고딕"/>
              </a:rPr>
              <a:t>combat HIV/AIDS, malaria, and other </a:t>
            </a:r>
            <a:r>
              <a:rPr lang="en-US" altLang="ko-KR" sz="2800" b="1" dirty="0">
                <a:solidFill>
                  <a:prstClr val="black"/>
                </a:solidFill>
                <a:latin typeface="맑은 고딕"/>
              </a:rPr>
              <a:t>diseases</a:t>
            </a:r>
          </a:p>
          <a:p>
            <a:pPr defTabSz="914400" latinLnBrk="1"/>
            <a:r>
              <a:rPr lang="en-US" altLang="ko-KR" sz="2800" dirty="0" smtClean="0">
                <a:solidFill>
                  <a:prstClr val="black"/>
                </a:solidFill>
                <a:latin typeface="맑은 고딕"/>
              </a:rPr>
              <a:t>7</a:t>
            </a:r>
            <a:r>
              <a:rPr lang="en-US" altLang="ko-KR" sz="2800" dirty="0">
                <a:solidFill>
                  <a:prstClr val="black"/>
                </a:solidFill>
                <a:latin typeface="맑은 고딕"/>
              </a:rPr>
              <a:t>)</a:t>
            </a:r>
            <a:r>
              <a:rPr lang="en-US" altLang="ko-KR" sz="2800" dirty="0" smtClean="0">
                <a:solidFill>
                  <a:prstClr val="black"/>
                </a:solidFill>
                <a:latin typeface="맑은 고딕"/>
              </a:rPr>
              <a:t>  To </a:t>
            </a:r>
            <a:r>
              <a:rPr lang="en-US" altLang="ko-KR" sz="2800" dirty="0">
                <a:solidFill>
                  <a:prstClr val="black"/>
                </a:solidFill>
                <a:latin typeface="맑은 고딕"/>
              </a:rPr>
              <a:t>ensure environmental </a:t>
            </a:r>
            <a:r>
              <a:rPr lang="en-US" altLang="ko-KR" sz="2800" dirty="0" smtClean="0">
                <a:solidFill>
                  <a:prstClr val="black"/>
                </a:solidFill>
                <a:latin typeface="맑은 고딕"/>
              </a:rPr>
              <a:t>sustainability</a:t>
            </a:r>
            <a:endParaRPr lang="en-US" altLang="ko-KR" sz="2800" dirty="0">
              <a:solidFill>
                <a:prstClr val="black"/>
              </a:solidFill>
              <a:latin typeface="맑은 고딕"/>
            </a:endParaRPr>
          </a:p>
          <a:p>
            <a:pPr defTabSz="914400" latinLnBrk="1"/>
            <a:r>
              <a:rPr lang="en-US" altLang="ko-KR" sz="2800" dirty="0" smtClean="0">
                <a:solidFill>
                  <a:prstClr val="black"/>
                </a:solidFill>
                <a:latin typeface="맑은 고딕"/>
              </a:rPr>
              <a:t>8)  To </a:t>
            </a:r>
            <a:r>
              <a:rPr lang="en-US" altLang="ko-KR" sz="2800" dirty="0">
                <a:solidFill>
                  <a:prstClr val="black"/>
                </a:solidFill>
                <a:latin typeface="맑은 고딕"/>
              </a:rPr>
              <a:t>develop a </a:t>
            </a:r>
            <a:r>
              <a:rPr lang="en-US" altLang="ko-KR" sz="2800" b="1" dirty="0">
                <a:solidFill>
                  <a:prstClr val="black"/>
                </a:solidFill>
                <a:latin typeface="맑은 고딕"/>
              </a:rPr>
              <a:t>global partnership </a:t>
            </a:r>
            <a:r>
              <a:rPr lang="en-US" altLang="ko-KR" sz="2800" dirty="0">
                <a:solidFill>
                  <a:prstClr val="black"/>
                </a:solidFill>
                <a:latin typeface="맑은 고딕"/>
              </a:rPr>
              <a:t>for </a:t>
            </a:r>
            <a:r>
              <a:rPr lang="en-US" altLang="ko-KR" sz="2800" dirty="0" smtClean="0">
                <a:solidFill>
                  <a:prstClr val="black"/>
                </a:solidFill>
                <a:latin typeface="맑은 고딕"/>
              </a:rPr>
              <a:t>development</a:t>
            </a:r>
            <a:endParaRPr lang="en-US" altLang="ko-KR" dirty="0">
              <a:solidFill>
                <a:prstClr val="black"/>
              </a:solidFill>
              <a:latin typeface="맑은 고딕"/>
            </a:endParaRPr>
          </a:p>
        </p:txBody>
      </p:sp>
    </p:spTree>
    <p:extLst>
      <p:ext uri="{BB962C8B-B14F-4D97-AF65-F5344CB8AC3E}">
        <p14:creationId xmlns:p14="http://schemas.microsoft.com/office/powerpoint/2010/main" val="175896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45826"/>
          </a:xfrm>
        </p:spPr>
        <p:txBody>
          <a:bodyPr/>
          <a:lstStyle/>
          <a:p>
            <a:r>
              <a:rPr lang="en-US" b="1" dirty="0" smtClean="0">
                <a:solidFill>
                  <a:schemeClr val="accent6">
                    <a:lumMod val="50000"/>
                  </a:schemeClr>
                </a:solidFill>
              </a:rPr>
              <a:t>Sustainable development goals</a:t>
            </a:r>
            <a:endParaRPr lang="en-US" b="1" dirty="0">
              <a:solidFill>
                <a:schemeClr val="accent6">
                  <a:lumMod val="50000"/>
                </a:schemeClr>
              </a:solidFill>
            </a:endParaRPr>
          </a:p>
        </p:txBody>
      </p:sp>
      <p:sp>
        <p:nvSpPr>
          <p:cNvPr id="4" name="직사각형 2"/>
          <p:cNvSpPr/>
          <p:nvPr/>
        </p:nvSpPr>
        <p:spPr>
          <a:xfrm>
            <a:off x="365464" y="1364344"/>
            <a:ext cx="11461071" cy="954107"/>
          </a:xfrm>
          <a:prstGeom prst="rect">
            <a:avLst/>
          </a:prstGeom>
        </p:spPr>
        <p:txBody>
          <a:bodyPr wrap="square">
            <a:spAutoFit/>
          </a:bodyPr>
          <a:lstStyle/>
          <a:p>
            <a:pPr marL="177800" indent="-177800" algn="just" defTabSz="914400" latinLnBrk="1"/>
            <a:r>
              <a:rPr lang="en-US" altLang="ko-KR" b="1" dirty="0" smtClean="0">
                <a:solidFill>
                  <a:prstClr val="black"/>
                </a:solidFill>
                <a:latin typeface="맑은 고딕"/>
              </a:rPr>
              <a:t>- At </a:t>
            </a:r>
            <a:r>
              <a:rPr lang="en-US" altLang="ko-KR" b="1" dirty="0">
                <a:solidFill>
                  <a:prstClr val="black"/>
                </a:solidFill>
                <a:latin typeface="맑은 고딕"/>
              </a:rPr>
              <a:t>the United Nations Sustainable Development Summit on </a:t>
            </a:r>
            <a:r>
              <a:rPr lang="en-US" altLang="ko-KR" b="1" dirty="0" smtClean="0">
                <a:solidFill>
                  <a:prstClr val="black"/>
                </a:solidFill>
                <a:latin typeface="맑은 고딕"/>
              </a:rPr>
              <a:t>25/09/15</a:t>
            </a:r>
            <a:r>
              <a:rPr lang="en-US" altLang="ko-KR" b="1" dirty="0">
                <a:solidFill>
                  <a:prstClr val="black"/>
                </a:solidFill>
                <a:latin typeface="맑은 고딕"/>
              </a:rPr>
              <a:t>, world leaders adopted the 2030 Agenda for Sustainable Development, which includes a set of 17 Sustainable Development Goals (SDGs) to end poverty, fight inequality and injustice, and tackle climate change by 2030</a:t>
            </a:r>
            <a:r>
              <a:rPr lang="en-US" altLang="ko-KR" sz="2000" dirty="0">
                <a:solidFill>
                  <a:prstClr val="black"/>
                </a:solidFill>
                <a:latin typeface="맑은 고딕"/>
              </a:rPr>
              <a:t>.</a:t>
            </a:r>
          </a:p>
        </p:txBody>
      </p:sp>
      <p:graphicFrame>
        <p:nvGraphicFramePr>
          <p:cNvPr id="5" name="표 1"/>
          <p:cNvGraphicFramePr>
            <a:graphicFrameLocks noGrp="1"/>
          </p:cNvGraphicFramePr>
          <p:nvPr>
            <p:extLst>
              <p:ext uri="{D42A27DB-BD31-4B8C-83A1-F6EECF244321}">
                <p14:modId xmlns:p14="http://schemas.microsoft.com/office/powerpoint/2010/main" val="3164530733"/>
              </p:ext>
            </p:extLst>
          </p:nvPr>
        </p:nvGraphicFramePr>
        <p:xfrm>
          <a:off x="732364" y="2288718"/>
          <a:ext cx="11094171" cy="4494793"/>
        </p:xfrm>
        <a:graphic>
          <a:graphicData uri="http://schemas.openxmlformats.org/drawingml/2006/table">
            <a:tbl>
              <a:tblPr firstRow="1" bandRow="1">
                <a:tableStyleId>{5C22544A-7EE6-4342-B048-85BDC9FD1C3A}</a:tableStyleId>
              </a:tblPr>
              <a:tblGrid>
                <a:gridCol w="849359"/>
                <a:gridCol w="4564594"/>
                <a:gridCol w="1127168"/>
                <a:gridCol w="4553050"/>
              </a:tblGrid>
              <a:tr h="297962">
                <a:tc gridSpan="4">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1600" b="1"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Sustainable Development Goals(SDGs)</a:t>
                      </a:r>
                      <a:endParaRPr lang="ko-KR" altLang="en-US" sz="16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solidFill>
                      <a:schemeClr val="accent1">
                        <a:lumMod val="75000"/>
                      </a:schemeClr>
                    </a:solidFill>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r>
              <a:tr h="243787">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1</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End poverty in all its forms everywhere</a:t>
                      </a:r>
                      <a:endParaRPr lang="ko-KR"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10</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Reduce inequality within and among countries</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406312">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2</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End hunger, achieve food security and improved nutrition and promote sustainable agriculture</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11</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latinLnBrk="1"/>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Make cities and human settlements inclusive, safe, resilient and sustainable</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319033">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3</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just" latinLnBrk="1"/>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Ensure healthy lives and promote well-being for all at all ages</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12</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latinLnBrk="1"/>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Ensure sustainable consumption and production patterns</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406312">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4</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Ensure inclusive and equitable quality education and promote lifelong learning opportunities for all</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13</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latinLnBrk="1"/>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Take urgent action to combat climate change and its impacts </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406312">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5</a:t>
                      </a:r>
                      <a:endPar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Achieve gender equality and empower all women and girls</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14</a:t>
                      </a:r>
                      <a:endPar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Conserve and sustainably use the oceans, seas and marine resources for sustainable development</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578247">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6</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just"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Ensure availability and sustainable management of water and sanitation for all (6.a, 6.b)</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15</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Protect, restore and promote sustainable use of terrestrial ecosystems, sustainably manage forests, combat desertification, and halt and reverse land degradation and halt biodiversity loss</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568836">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7</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just" latinLnBrk="1"/>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Ensure access to affordable, reliable, sustainable and modern energy for all </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 16</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Promote peaceful and inclusive societies for sustainable development, provide access to justice for all and build effective, accountable and inclusive institutions at all levels</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406312">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8</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Promote sustained, inclusive and sustainable economic </a:t>
                      </a:r>
                      <a:r>
                        <a:rPr lang="en-GB" altLang="ko-KR" sz="1200" b="0" spc="-100" baseline="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growth, full and productive employment and decent work for all </a:t>
                      </a:r>
                      <a:endParaRPr lang="ko-KR" altLang="en-US" sz="1200" spc="-100" baseline="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17</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Strengthen the means of implementation and revitalize the global partnership for sustainable development</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r h="406312">
                <a:tc>
                  <a:txBody>
                    <a:bodyPr/>
                    <a:lstStyle/>
                    <a:p>
                      <a:pPr algn="ctr" latinLnBrk="1"/>
                      <a:r>
                        <a:rPr lang="en-US" altLang="ko-KR" sz="1200" dirty="0" smtClean="0">
                          <a:latin typeface="Arial Unicode MS" panose="020B0604020202020204" pitchFamily="50" charset="-127"/>
                          <a:ea typeface="Arial Unicode MS" panose="020B0604020202020204" pitchFamily="50" charset="-127"/>
                          <a:cs typeface="Arial Unicode MS" panose="020B0604020202020204" pitchFamily="50" charset="-127"/>
                        </a:rPr>
                        <a:t>Goal</a:t>
                      </a:r>
                      <a:r>
                        <a:rPr lang="en-US" altLang="ko-KR" sz="1200"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 9</a:t>
                      </a:r>
                      <a:endParaRPr lang="ko-KR" altLang="en-US" sz="120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GB" altLang="ko-KR" sz="1200" b="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Build resilient infrastructure, promote inclusive and sustainable industrialization and foster innovation</a:t>
                      </a:r>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c>
                  <a:txBody>
                    <a:bodyPr/>
                    <a:lstStyle/>
                    <a:p>
                      <a:pPr algn="ctr"/>
                      <a:endParaRPr lang="ko-KR" altLang="en-US" sz="1200" dirty="0"/>
                    </a:p>
                  </a:txBody>
                  <a:tcPr/>
                </a:tc>
                <a:tc>
                  <a:txBody>
                    <a:bodyPr/>
                    <a:lstStyle/>
                    <a:p>
                      <a:pPr latinLnBrk="1"/>
                      <a:endParaRPr lang="ko-KR" altLang="en-US" sz="1200" dirty="0">
                        <a:latin typeface="Arial Unicode MS" panose="020B0604020202020204" pitchFamily="50" charset="-127"/>
                        <a:ea typeface="Arial Unicode MS" panose="020B0604020202020204" pitchFamily="50" charset="-127"/>
                        <a:cs typeface="Arial Unicode MS" panose="020B0604020202020204" pitchFamily="50" charset="-127"/>
                      </a:endParaRPr>
                    </a:p>
                  </a:txBody>
                  <a:tcPr/>
                </a:tc>
              </a:tr>
            </a:tbl>
          </a:graphicData>
        </a:graphic>
      </p:graphicFrame>
    </p:spTree>
    <p:extLst>
      <p:ext uri="{BB962C8B-B14F-4D97-AF65-F5344CB8AC3E}">
        <p14:creationId xmlns:p14="http://schemas.microsoft.com/office/powerpoint/2010/main" val="18581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66868"/>
            <a:ext cx="10364451" cy="1213590"/>
          </a:xfrm>
        </p:spPr>
        <p:txBody>
          <a:bodyPr/>
          <a:lstStyle/>
          <a:p>
            <a:r>
              <a:rPr lang="en-US" b="1" dirty="0" err="1" smtClean="0">
                <a:solidFill>
                  <a:schemeClr val="accent6">
                    <a:lumMod val="50000"/>
                  </a:schemeClr>
                </a:solidFill>
              </a:rPr>
              <a:t>Mdg</a:t>
            </a:r>
            <a:r>
              <a:rPr lang="en-US" b="1" dirty="0" smtClean="0">
                <a:solidFill>
                  <a:schemeClr val="accent6">
                    <a:lumMod val="50000"/>
                  </a:schemeClr>
                </a:solidFill>
              </a:rPr>
              <a:t> &amp; </a:t>
            </a:r>
            <a:r>
              <a:rPr lang="en-US" b="1" dirty="0" err="1" smtClean="0">
                <a:solidFill>
                  <a:schemeClr val="accent6">
                    <a:lumMod val="50000"/>
                  </a:schemeClr>
                </a:solidFill>
              </a:rPr>
              <a:t>sdg</a:t>
            </a:r>
            <a:r>
              <a:rPr lang="en-US" b="1" dirty="0" smtClean="0">
                <a:solidFill>
                  <a:schemeClr val="accent6">
                    <a:lumMod val="50000"/>
                  </a:schemeClr>
                </a:solidFill>
              </a:rPr>
              <a:t> comparison</a:t>
            </a:r>
            <a:endParaRPr lang="en-US" b="1" dirty="0">
              <a:solidFill>
                <a:schemeClr val="accent6">
                  <a:lumMod val="50000"/>
                </a:schemeClr>
              </a:solidFill>
            </a:endParaRPr>
          </a:p>
        </p:txBody>
      </p:sp>
      <p:pic>
        <p:nvPicPr>
          <p:cNvPr id="4"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63044"/>
            <a:ext cx="10058400" cy="4762696"/>
          </a:xfrm>
          <a:prstGeom prst="rect">
            <a:avLst/>
          </a:prstGeom>
        </p:spPr>
      </p:pic>
    </p:spTree>
    <p:extLst>
      <p:ext uri="{BB962C8B-B14F-4D97-AF65-F5344CB8AC3E}">
        <p14:creationId xmlns:p14="http://schemas.microsoft.com/office/powerpoint/2010/main" val="360280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95769"/>
          </a:xfrm>
        </p:spPr>
        <p:txBody>
          <a:bodyPr/>
          <a:lstStyle/>
          <a:p>
            <a:r>
              <a:rPr lang="en-US" b="1" dirty="0" err="1" smtClean="0">
                <a:solidFill>
                  <a:schemeClr val="accent6">
                    <a:lumMod val="50000"/>
                  </a:schemeClr>
                </a:solidFill>
              </a:rPr>
              <a:t>Mdg</a:t>
            </a:r>
            <a:r>
              <a:rPr lang="en-US" b="1" dirty="0" smtClean="0">
                <a:solidFill>
                  <a:schemeClr val="accent6">
                    <a:lumMod val="50000"/>
                  </a:schemeClr>
                </a:solidFill>
              </a:rPr>
              <a:t> &amp; </a:t>
            </a:r>
            <a:r>
              <a:rPr lang="en-US" b="1" dirty="0" err="1" smtClean="0">
                <a:solidFill>
                  <a:schemeClr val="accent6">
                    <a:lumMod val="50000"/>
                  </a:schemeClr>
                </a:solidFill>
              </a:rPr>
              <a:t>sdg</a:t>
            </a:r>
            <a:r>
              <a:rPr lang="en-US" b="1" dirty="0" smtClean="0">
                <a:solidFill>
                  <a:schemeClr val="accent6">
                    <a:lumMod val="50000"/>
                  </a:schemeClr>
                </a:solidFill>
              </a:rPr>
              <a:t> comparison</a:t>
            </a:r>
            <a:endParaRPr lang="en-US" b="1" dirty="0">
              <a:solidFill>
                <a:schemeClr val="accent6">
                  <a:lumMod val="50000"/>
                </a:schemeClr>
              </a:solidFill>
            </a:endParaRPr>
          </a:p>
        </p:txBody>
      </p:sp>
      <p:graphicFrame>
        <p:nvGraphicFramePr>
          <p:cNvPr id="4" name="표 2"/>
          <p:cNvGraphicFramePr>
            <a:graphicFrameLocks noGrp="1"/>
          </p:cNvGraphicFramePr>
          <p:nvPr>
            <p:extLst>
              <p:ext uri="{D42A27DB-BD31-4B8C-83A1-F6EECF244321}">
                <p14:modId xmlns:p14="http://schemas.microsoft.com/office/powerpoint/2010/main" val="799568720"/>
              </p:ext>
            </p:extLst>
          </p:nvPr>
        </p:nvGraphicFramePr>
        <p:xfrm>
          <a:off x="990587" y="2407048"/>
          <a:ext cx="10210825" cy="4023360"/>
        </p:xfrm>
        <a:graphic>
          <a:graphicData uri="http://schemas.openxmlformats.org/drawingml/2006/table">
            <a:tbl>
              <a:tblPr firstRow="1" bandRow="1">
                <a:tableStyleId>{5C22544A-7EE6-4342-B048-85BDC9FD1C3A}</a:tableStyleId>
              </a:tblPr>
              <a:tblGrid>
                <a:gridCol w="5025124"/>
                <a:gridCol w="5185701"/>
              </a:tblGrid>
              <a:tr h="411938">
                <a:tc>
                  <a:txBody>
                    <a:bodyPr/>
                    <a:lstStyle/>
                    <a:p>
                      <a:pPr algn="ctr" latinLnBrk="1"/>
                      <a:r>
                        <a:rPr lang="en-US" altLang="ko-KR" sz="2400" dirty="0" smtClean="0"/>
                        <a:t>MDG</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latinLnBrk="1"/>
                      <a:r>
                        <a:rPr lang="en-US" altLang="ko-KR" sz="2400" dirty="0" smtClean="0"/>
                        <a:t>SDG</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7659">
                <a:tc>
                  <a:txBody>
                    <a:bodyPr/>
                    <a:lstStyle/>
                    <a:p>
                      <a:pPr algn="ctr" latinLnBrk="1"/>
                      <a:r>
                        <a:rPr lang="en-US" altLang="ko-KR" sz="2400" dirty="0" smtClean="0"/>
                        <a:t>Traditional</a:t>
                      </a:r>
                      <a:r>
                        <a:rPr lang="en-US" altLang="ko-KR" sz="2400" baseline="0" dirty="0" smtClean="0"/>
                        <a:t> assistance</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dirty="0" smtClean="0"/>
                        <a:t>Traditional</a:t>
                      </a:r>
                      <a:r>
                        <a:rPr lang="en-US" altLang="ko-KR" sz="2400" baseline="0" dirty="0" smtClean="0"/>
                        <a:t> assistance</a:t>
                      </a:r>
                      <a:r>
                        <a:rPr lang="ko-KR" altLang="en-US" sz="2400" baseline="0" smtClean="0"/>
                        <a:t> </a:t>
                      </a:r>
                      <a:endParaRPr lang="en-US" altLang="ko-KR" sz="2400" baseline="0"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aseline="0" dirty="0" smtClean="0"/>
                        <a:t>+ Universal goals</a:t>
                      </a:r>
                      <a:endParaRPr lang="ko-KR" altLang="en-US" sz="240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Limited</a:t>
                      </a:r>
                      <a:r>
                        <a:rPr lang="en-US" altLang="ko-KR" sz="2400" baseline="0" dirty="0" smtClean="0"/>
                        <a:t> goals</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More comprehensive </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Top-down</a:t>
                      </a:r>
                      <a:r>
                        <a:rPr lang="en-US" altLang="ko-KR" sz="2400" baseline="0" dirty="0" smtClean="0"/>
                        <a:t> process</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Inclusive goal</a:t>
                      </a:r>
                      <a:r>
                        <a:rPr lang="en-US" altLang="ko-KR" sz="2400" baseline="0" dirty="0" smtClean="0"/>
                        <a:t> setting </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Traditional</a:t>
                      </a:r>
                      <a:r>
                        <a:rPr lang="en-US" altLang="ko-KR" sz="2400" baseline="0" dirty="0" smtClean="0"/>
                        <a:t> statistics </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Traditional</a:t>
                      </a:r>
                      <a:r>
                        <a:rPr lang="en-US" altLang="ko-KR" sz="2400" baseline="0" dirty="0" smtClean="0"/>
                        <a:t> + Data revolution</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Hunger</a:t>
                      </a:r>
                      <a:r>
                        <a:rPr lang="en-US" altLang="ko-KR" sz="2400" baseline="0" dirty="0" smtClean="0"/>
                        <a:t> and poverty together </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Distinction</a:t>
                      </a:r>
                      <a:r>
                        <a:rPr lang="en-US" altLang="ko-KR" sz="2400" baseline="0" dirty="0" smtClean="0"/>
                        <a:t> </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Quantity</a:t>
                      </a:r>
                      <a:r>
                        <a:rPr lang="en-US" altLang="ko-KR" sz="2400" baseline="0" dirty="0" smtClean="0"/>
                        <a:t> Education</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Quality</a:t>
                      </a:r>
                      <a:r>
                        <a:rPr lang="en-US" altLang="ko-KR" sz="2400" baseline="0" dirty="0" smtClean="0"/>
                        <a:t> Education</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7659">
                <a:tc>
                  <a:txBody>
                    <a:bodyPr/>
                    <a:lstStyle/>
                    <a:p>
                      <a:pPr algn="ctr" latinLnBrk="1"/>
                      <a:r>
                        <a:rPr lang="en-US" altLang="ko-KR" sz="2400" dirty="0" smtClean="0"/>
                        <a:t>Funding:</a:t>
                      </a:r>
                      <a:r>
                        <a:rPr lang="en-US" altLang="ko-KR" sz="2400" baseline="0" dirty="0" smtClean="0"/>
                        <a:t> Focus on ODA</a:t>
                      </a:r>
                      <a:endParaRPr lang="ko-KR"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2400" dirty="0" smtClean="0"/>
                        <a:t>Broader</a:t>
                      </a:r>
                      <a:r>
                        <a:rPr lang="en-US" altLang="ko-KR" sz="2400" baseline="0" dirty="0" smtClean="0"/>
                        <a:t> set of financial sources </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49358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299203"/>
            <a:ext cx="10364451" cy="1596177"/>
          </a:xfrm>
        </p:spPr>
        <p:txBody>
          <a:bodyPr/>
          <a:lstStyle/>
          <a:p>
            <a:r>
              <a:rPr lang="en-US" b="1" dirty="0" err="1" smtClean="0">
                <a:solidFill>
                  <a:schemeClr val="accent6">
                    <a:lumMod val="50000"/>
                  </a:schemeClr>
                </a:solidFill>
              </a:rPr>
              <a:t>Mdg</a:t>
            </a:r>
            <a:r>
              <a:rPr lang="en-US" b="1" dirty="0" smtClean="0">
                <a:solidFill>
                  <a:schemeClr val="accent6">
                    <a:lumMod val="50000"/>
                  </a:schemeClr>
                </a:solidFill>
              </a:rPr>
              <a:t> &amp; </a:t>
            </a:r>
            <a:r>
              <a:rPr lang="en-US" b="1" dirty="0" err="1" smtClean="0">
                <a:solidFill>
                  <a:schemeClr val="accent6">
                    <a:lumMod val="50000"/>
                  </a:schemeClr>
                </a:solidFill>
              </a:rPr>
              <a:t>sdg</a:t>
            </a:r>
            <a:r>
              <a:rPr lang="en-US" b="1" dirty="0" smtClean="0">
                <a:solidFill>
                  <a:schemeClr val="accent6">
                    <a:lumMod val="50000"/>
                  </a:schemeClr>
                </a:solidFill>
              </a:rPr>
              <a:t> comparison</a:t>
            </a:r>
            <a:endParaRPr lang="en-US" b="1" dirty="0">
              <a:solidFill>
                <a:schemeClr val="accent6">
                  <a:lumMod val="50000"/>
                </a:schemeClr>
              </a:solidFill>
            </a:endParaRPr>
          </a:p>
        </p:txBody>
      </p:sp>
      <p:pic>
        <p:nvPicPr>
          <p:cNvPr id="4" name="Picture 3"/>
          <p:cNvPicPr>
            <a:picLocks noChangeAspect="1"/>
          </p:cNvPicPr>
          <p:nvPr/>
        </p:nvPicPr>
        <p:blipFill rotWithShape="1">
          <a:blip r:embed="rId2"/>
          <a:srcRect l="6641" t="32394" r="24017" b="5308"/>
          <a:stretch/>
        </p:blipFill>
        <p:spPr>
          <a:xfrm>
            <a:off x="1752598" y="2091507"/>
            <a:ext cx="9133116" cy="4614627"/>
          </a:xfrm>
          <a:prstGeom prst="rect">
            <a:avLst/>
          </a:prstGeom>
        </p:spPr>
      </p:pic>
    </p:spTree>
    <p:extLst>
      <p:ext uri="{BB962C8B-B14F-4D97-AF65-F5344CB8AC3E}">
        <p14:creationId xmlns:p14="http://schemas.microsoft.com/office/powerpoint/2010/main" val="107638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65140"/>
          </a:xfrm>
        </p:spPr>
        <p:txBody>
          <a:bodyPr/>
          <a:lstStyle/>
          <a:p>
            <a:r>
              <a:rPr lang="en-US" b="1" dirty="0" err="1" smtClean="0">
                <a:solidFill>
                  <a:schemeClr val="accent6">
                    <a:lumMod val="50000"/>
                  </a:schemeClr>
                </a:solidFill>
              </a:rPr>
              <a:t>Sdg</a:t>
            </a:r>
            <a:r>
              <a:rPr lang="en-US" b="1" dirty="0" smtClean="0">
                <a:solidFill>
                  <a:schemeClr val="accent6">
                    <a:lumMod val="50000"/>
                  </a:schemeClr>
                </a:solidFill>
              </a:rPr>
              <a:t> #6</a:t>
            </a:r>
            <a:endParaRPr lang="en-US" b="1"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04166768"/>
              </p:ext>
            </p:extLst>
          </p:nvPr>
        </p:nvGraphicFramePr>
        <p:xfrm>
          <a:off x="913775" y="1843316"/>
          <a:ext cx="10364451" cy="4804227"/>
        </p:xfrm>
        <a:graphic>
          <a:graphicData uri="http://schemas.openxmlformats.org/drawingml/2006/table">
            <a:tbl>
              <a:tblPr/>
              <a:tblGrid>
                <a:gridCol w="5543775">
                  <a:extLst>
                    <a:ext uri="{9D8B030D-6E8A-4147-A177-3AD203B41FA5}">
                      <a16:colId xmlns="" xmlns:a16="http://schemas.microsoft.com/office/drawing/2014/main" val="20000"/>
                    </a:ext>
                  </a:extLst>
                </a:gridCol>
                <a:gridCol w="4820676">
                  <a:extLst>
                    <a:ext uri="{9D8B030D-6E8A-4147-A177-3AD203B41FA5}">
                      <a16:colId xmlns="" xmlns:a16="http://schemas.microsoft.com/office/drawing/2014/main" val="20001"/>
                    </a:ext>
                  </a:extLst>
                </a:gridCol>
              </a:tblGrid>
              <a:tr h="614698">
                <a:tc>
                  <a:txBody>
                    <a:bodyPr/>
                    <a:lstStyle/>
                    <a:p>
                      <a:pPr algn="l" fontAlgn="b"/>
                      <a:r>
                        <a:rPr lang="en-GB" sz="1600" b="1" kern="0" dirty="0">
                          <a:solidFill>
                            <a:schemeClr val="bg1"/>
                          </a:solidFill>
                          <a:latin typeface="Palatino Linotype" panose="02040502050505030304" pitchFamily="18" charset="0"/>
                          <a:ea typeface="+mn-ea"/>
                          <a:cs typeface="+mn-cs"/>
                        </a:rPr>
                        <a:t>Target</a:t>
                      </a:r>
                    </a:p>
                  </a:txBody>
                  <a:tcPr marL="8432" marR="8432" marT="84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kern="0" dirty="0">
                          <a:solidFill>
                            <a:schemeClr val="bg1"/>
                          </a:solidFill>
                          <a:latin typeface="Palatino Linotype" panose="02040502050505030304" pitchFamily="18" charset="0"/>
                          <a:ea typeface="+mn-ea"/>
                          <a:cs typeface="+mn-cs"/>
                        </a:rPr>
                        <a:t>Indicator</a:t>
                      </a:r>
                    </a:p>
                  </a:txBody>
                  <a:tcPr marL="8432" marR="8432" marT="8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0000"/>
                  </a:ext>
                </a:extLst>
              </a:tr>
              <a:tr h="901424">
                <a:tc>
                  <a:txBody>
                    <a:bodyPr/>
                    <a:lstStyle/>
                    <a:p>
                      <a:pPr algn="l" fontAlgn="b"/>
                      <a:r>
                        <a:rPr lang="en-US" sz="1600" kern="0" dirty="0">
                          <a:solidFill>
                            <a:schemeClr val="accent4"/>
                          </a:solidFill>
                          <a:latin typeface="Palatino Linotype" panose="02040502050505030304" pitchFamily="18" charset="0"/>
                          <a:ea typeface="+mn-ea"/>
                          <a:cs typeface="+mn-cs"/>
                        </a:rPr>
                        <a:t>6.1 By 2030, achieve universal and equitable access to safe and affordable drinking water for all</a:t>
                      </a:r>
                    </a:p>
                  </a:txBody>
                  <a:tcPr marL="8432" marR="8432" marT="843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kern="0" dirty="0">
                          <a:solidFill>
                            <a:schemeClr val="accent4"/>
                          </a:solidFill>
                          <a:latin typeface="Palatino Linotype" panose="02040502050505030304" pitchFamily="18" charset="0"/>
                          <a:ea typeface="+mn-ea"/>
                          <a:cs typeface="+mn-cs"/>
                        </a:rPr>
                        <a:t>6.1.1 Proportion of population using safely managed drinking water services</a:t>
                      </a:r>
                    </a:p>
                  </a:txBody>
                  <a:tcPr marL="8432" marR="8432" marT="84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495527">
                <a:tc>
                  <a:txBody>
                    <a:bodyPr/>
                    <a:lstStyle/>
                    <a:p>
                      <a:pPr algn="l" fontAlgn="b"/>
                      <a:r>
                        <a:rPr lang="en-US" sz="1600" kern="0" dirty="0">
                          <a:solidFill>
                            <a:schemeClr val="accent4"/>
                          </a:solidFill>
                          <a:latin typeface="Palatino Linotype" panose="02040502050505030304" pitchFamily="18" charset="0"/>
                          <a:ea typeface="+mn-ea"/>
                          <a:cs typeface="+mn-cs"/>
                        </a:rPr>
                        <a:t>6.2 By 2030, achieve access to adequate and equitable sanitation and hygiene for all and end open defecation, paying special attention to the needs of women and girls and those in vulnerable situations</a:t>
                      </a:r>
                    </a:p>
                  </a:txBody>
                  <a:tcPr marL="8432" marR="8432" marT="843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kern="0" dirty="0">
                          <a:solidFill>
                            <a:schemeClr val="accent4"/>
                          </a:solidFill>
                          <a:latin typeface="Palatino Linotype" panose="02040502050505030304" pitchFamily="18" charset="0"/>
                          <a:ea typeface="+mn-ea"/>
                          <a:cs typeface="+mn-cs"/>
                        </a:rPr>
                        <a:t>6.2.1 Proportion of population using safely managed sanitation services, including a hand-washing facility with soap and water</a:t>
                      </a:r>
                    </a:p>
                  </a:txBody>
                  <a:tcPr marL="8432" marR="8432" marT="84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92578">
                <a:tc>
                  <a:txBody>
                    <a:bodyPr/>
                    <a:lstStyle/>
                    <a:p>
                      <a:pPr algn="l" fontAlgn="b"/>
                      <a:r>
                        <a:rPr lang="en-US" sz="1600" kern="0" dirty="0">
                          <a:solidFill>
                            <a:schemeClr val="accent4"/>
                          </a:solidFill>
                          <a:latin typeface="Palatino Linotype" panose="02040502050505030304" pitchFamily="18" charset="0"/>
                          <a:ea typeface="+mn-ea"/>
                          <a:cs typeface="+mn-cs"/>
                        </a:rPr>
                        <a:t>6.3 By 2030, improve water quality by reducing pollution, eliminating dumping and minimizing release of hazardous chemicals and materials, halving the proportion of untreated wastewater and substantially increasing recycling and safe reuse globally</a:t>
                      </a:r>
                    </a:p>
                  </a:txBody>
                  <a:tcPr marL="8432" marR="8432" marT="843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kern="0" dirty="0">
                          <a:solidFill>
                            <a:schemeClr val="accent4"/>
                          </a:solidFill>
                          <a:latin typeface="Palatino Linotype" panose="02040502050505030304" pitchFamily="18" charset="0"/>
                          <a:ea typeface="+mn-ea"/>
                          <a:cs typeface="+mn-cs"/>
                        </a:rPr>
                        <a:t>6.3.1 Proportion of wastewater safely treated</a:t>
                      </a:r>
                    </a:p>
                    <a:p>
                      <a:pPr algn="l" fontAlgn="b"/>
                      <a:endParaRPr lang="en-US" sz="1600" kern="0" dirty="0">
                        <a:solidFill>
                          <a:schemeClr val="accent4"/>
                        </a:solidFill>
                        <a:latin typeface="Palatino Linotype" panose="02040502050505030304" pitchFamily="18" charset="0"/>
                        <a:ea typeface="+mn-ea"/>
                        <a:cs typeface="+mn-cs"/>
                      </a:endParaRPr>
                    </a:p>
                    <a:p>
                      <a:pPr algn="l" fontAlgn="b"/>
                      <a:r>
                        <a:rPr lang="en-US" sz="1600" kern="0" dirty="0">
                          <a:solidFill>
                            <a:schemeClr val="accent4"/>
                          </a:solidFill>
                          <a:latin typeface="Palatino Linotype" panose="02040502050505030304" pitchFamily="18" charset="0"/>
                          <a:ea typeface="+mn-ea"/>
                          <a:cs typeface="+mn-cs"/>
                        </a:rPr>
                        <a:t>6.3.2 Proportion of bodies of water with good ambient water quality</a:t>
                      </a:r>
                    </a:p>
                  </a:txBody>
                  <a:tcPr marL="8432" marR="8432" marT="84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0058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6">
                    <a:lumMod val="50000"/>
                  </a:schemeClr>
                </a:solidFill>
              </a:rPr>
              <a:t>Sdg</a:t>
            </a:r>
            <a:r>
              <a:rPr lang="en-US" b="1" dirty="0" smtClean="0">
                <a:solidFill>
                  <a:schemeClr val="accent6">
                    <a:lumMod val="50000"/>
                  </a:schemeClr>
                </a:solidFill>
              </a:rPr>
              <a:t> #6 </a:t>
            </a:r>
            <a:r>
              <a:rPr lang="en-US" b="1" dirty="0" err="1" smtClean="0">
                <a:solidFill>
                  <a:schemeClr val="accent6">
                    <a:lumMod val="50000"/>
                  </a:schemeClr>
                </a:solidFill>
              </a:rPr>
              <a:t>cONT</a:t>
            </a:r>
            <a:r>
              <a:rPr lang="en-US" b="1" dirty="0" smtClean="0">
                <a:solidFill>
                  <a:schemeClr val="accent6">
                    <a:lumMod val="50000"/>
                  </a:schemeClr>
                </a:solidFill>
              </a:rPr>
              <a:t>….</a:t>
            </a:r>
            <a:endParaRPr lang="en-US" b="1" dirty="0">
              <a:solidFill>
                <a:schemeClr val="accent6">
                  <a:lumMod val="50000"/>
                </a:schemeClr>
              </a:solidFill>
            </a:endParaRPr>
          </a:p>
        </p:txBody>
      </p:sp>
      <p:graphicFrame>
        <p:nvGraphicFramePr>
          <p:cNvPr id="4" name="Google Shape;1030;p1"/>
          <p:cNvGraphicFramePr/>
          <p:nvPr>
            <p:extLst>
              <p:ext uri="{D42A27DB-BD31-4B8C-83A1-F6EECF244321}">
                <p14:modId xmlns:p14="http://schemas.microsoft.com/office/powerpoint/2010/main" val="1879683796"/>
              </p:ext>
            </p:extLst>
          </p:nvPr>
        </p:nvGraphicFramePr>
        <p:xfrm>
          <a:off x="913774" y="2214695"/>
          <a:ext cx="10364451" cy="4244162"/>
        </p:xfrm>
        <a:graphic>
          <a:graphicData uri="http://schemas.openxmlformats.org/drawingml/2006/table">
            <a:tbl>
              <a:tblPr>
                <a:noFill/>
              </a:tblPr>
              <a:tblGrid>
                <a:gridCol w="5543783"/>
                <a:gridCol w="4820668"/>
              </a:tblGrid>
              <a:tr h="599224">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b="1" u="none" strike="noStrike" cap="none" dirty="0">
                          <a:solidFill>
                            <a:schemeClr val="lt1"/>
                          </a:solidFill>
                          <a:latin typeface="Palatino Linotype"/>
                          <a:ea typeface="Palatino Linotype"/>
                          <a:cs typeface="Palatino Linotype"/>
                          <a:sym typeface="Palatino Linotype"/>
                        </a:rPr>
                        <a:t>Target</a:t>
                      </a:r>
                      <a:endParaRPr b="1" dirty="0"/>
                    </a:p>
                  </a:txBody>
                  <a:tcPr marL="8425" marR="8425" marT="8425"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b="1" u="none" strike="noStrike" cap="none" dirty="0">
                          <a:solidFill>
                            <a:schemeClr val="lt1"/>
                          </a:solidFill>
                          <a:latin typeface="Palatino Linotype"/>
                          <a:ea typeface="Palatino Linotype"/>
                          <a:cs typeface="Palatino Linotype"/>
                          <a:sym typeface="Palatino Linotype"/>
                        </a:rPr>
                        <a:t>Indicator</a:t>
                      </a:r>
                      <a:endParaRPr b="1" dirty="0"/>
                    </a:p>
                  </a:txBody>
                  <a:tcPr marL="8425" marR="8425" marT="8425"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r>
              <a:tr h="1168325">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dirty="0">
                          <a:solidFill>
                            <a:schemeClr val="accent4"/>
                          </a:solidFill>
                          <a:latin typeface="Palatino Linotype"/>
                          <a:ea typeface="Palatino Linotype"/>
                          <a:cs typeface="Palatino Linotype"/>
                          <a:sym typeface="Palatino Linotype"/>
                        </a:rPr>
                        <a:t>6.4 By 2030, substantially increase water-use efficiency across all sectors and ensure sustainable withdrawals and supply of freshwater to address water scarcity and substantially reduce the number of people suffering from water scarcity</a:t>
                      </a:r>
                      <a:endParaRPr dirty="0"/>
                    </a:p>
                  </a:txBody>
                  <a:tcPr marL="8425" marR="8425" marT="8425" marB="0">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dirty="0">
                          <a:solidFill>
                            <a:schemeClr val="accent4"/>
                          </a:solidFill>
                          <a:latin typeface="Palatino Linotype"/>
                          <a:ea typeface="Palatino Linotype"/>
                          <a:cs typeface="Palatino Linotype"/>
                          <a:sym typeface="Palatino Linotype"/>
                        </a:rPr>
                        <a:t>6.4.1 Change in water-use efficiency over time</a:t>
                      </a:r>
                      <a:endParaRPr dirty="0"/>
                    </a:p>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endParaRPr sz="1600" u="none" strike="noStrike" cap="none" dirty="0">
                        <a:solidFill>
                          <a:schemeClr val="accent4"/>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dirty="0">
                          <a:solidFill>
                            <a:schemeClr val="accent4"/>
                          </a:solidFill>
                          <a:latin typeface="Palatino Linotype"/>
                          <a:ea typeface="Palatino Linotype"/>
                          <a:cs typeface="Palatino Linotype"/>
                          <a:sym typeface="Palatino Linotype"/>
                        </a:rPr>
                        <a:t>6.4.2 Level of water stress: freshwater withdrawal as a proportion of available freshwater resources</a:t>
                      </a:r>
                      <a:endParaRPr dirty="0"/>
                    </a:p>
                  </a:txBody>
                  <a:tcPr marL="8425" marR="8425" marT="8425" marB="0">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r>
              <a:tr h="1457905">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dirty="0">
                          <a:solidFill>
                            <a:schemeClr val="accent4"/>
                          </a:solidFill>
                          <a:latin typeface="Palatino Linotype"/>
                          <a:ea typeface="Palatino Linotype"/>
                          <a:cs typeface="Palatino Linotype"/>
                          <a:sym typeface="Palatino Linotype"/>
                        </a:rPr>
                        <a:t>6.5 By 2030, implement integrated water resources management at all levels, including through transboundary cooperation as appropriate</a:t>
                      </a:r>
                      <a:endParaRPr dirty="0"/>
                    </a:p>
                  </a:txBody>
                  <a:tcPr marL="8425" marR="8425" marT="8425" marB="0">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a:solidFill>
                            <a:schemeClr val="accent4"/>
                          </a:solidFill>
                          <a:latin typeface="Palatino Linotype"/>
                          <a:ea typeface="Palatino Linotype"/>
                          <a:cs typeface="Palatino Linotype"/>
                          <a:sym typeface="Palatino Linotype"/>
                        </a:rPr>
                        <a:t>6.5.1 Degree of integrated water resources management implementation (0–100)</a:t>
                      </a:r>
                      <a:endParaRPr/>
                    </a:p>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endParaRPr sz="1600" u="none" strike="noStrike" cap="none">
                        <a:solidFill>
                          <a:schemeClr val="accent4"/>
                        </a:solidFill>
                        <a:latin typeface="Palatino Linotype"/>
                        <a:ea typeface="Palatino Linotype"/>
                        <a:cs typeface="Palatino Linotype"/>
                        <a:sym typeface="Palatino Linotype"/>
                      </a:endParaRPr>
                    </a:p>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a:solidFill>
                            <a:schemeClr val="accent4"/>
                          </a:solidFill>
                          <a:latin typeface="Palatino Linotype"/>
                          <a:ea typeface="Palatino Linotype"/>
                          <a:cs typeface="Palatino Linotype"/>
                          <a:sym typeface="Palatino Linotype"/>
                        </a:rPr>
                        <a:t>6.5.2 Proportion of transboundary basin area with an operational arrangement for water cooperation</a:t>
                      </a:r>
                      <a:endParaRPr/>
                    </a:p>
                  </a:txBody>
                  <a:tcPr marL="8425" marR="8425" marT="8425" marB="0">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18708">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a:solidFill>
                            <a:schemeClr val="accent4"/>
                          </a:solidFill>
                          <a:latin typeface="Palatino Linotype"/>
                          <a:ea typeface="Palatino Linotype"/>
                          <a:cs typeface="Palatino Linotype"/>
                          <a:sym typeface="Palatino Linotype"/>
                        </a:rPr>
                        <a:t>6.6 By 2020, protect and restore water-related ecosystems, including mountains, forests, wetlands, rivers, aquifers and lakes</a:t>
                      </a:r>
                      <a:endParaRPr/>
                    </a:p>
                  </a:txBody>
                  <a:tcPr marL="8425" marR="8425" marT="8425" marB="0">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n-US" sz="1600" u="none" strike="noStrike" cap="none" dirty="0">
                          <a:solidFill>
                            <a:schemeClr val="accent4"/>
                          </a:solidFill>
                          <a:latin typeface="Palatino Linotype"/>
                          <a:ea typeface="Palatino Linotype"/>
                          <a:cs typeface="Palatino Linotype"/>
                          <a:sym typeface="Palatino Linotype"/>
                        </a:rPr>
                        <a:t>6.6.1 Change in the extent of water-related ecosystems over time</a:t>
                      </a:r>
                      <a:endParaRPr dirty="0"/>
                    </a:p>
                  </a:txBody>
                  <a:tcPr marL="8425" marR="8425" marT="8425" marB="0">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r>
            </a:tbl>
          </a:graphicData>
        </a:graphic>
      </p:graphicFrame>
    </p:spTree>
    <p:extLst>
      <p:ext uri="{BB962C8B-B14F-4D97-AF65-F5344CB8AC3E}">
        <p14:creationId xmlns:p14="http://schemas.microsoft.com/office/powerpoint/2010/main" val="329797435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178</TotalTime>
  <Words>1010</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 Unicode MS</vt:lpstr>
      <vt:lpstr>맑은 고딕</vt:lpstr>
      <vt:lpstr>Arial</vt:lpstr>
      <vt:lpstr>Cambria Math</vt:lpstr>
      <vt:lpstr>Palatino Linotype</vt:lpstr>
      <vt:lpstr>Tw Cen MT</vt:lpstr>
      <vt:lpstr>Droplet</vt:lpstr>
      <vt:lpstr>Sdg 6 targets and indicators tracking</vt:lpstr>
      <vt:lpstr>Overview - The political process</vt:lpstr>
      <vt:lpstr>Millennium development goals</vt:lpstr>
      <vt:lpstr>Sustainable development goals</vt:lpstr>
      <vt:lpstr>Mdg &amp; sdg comparison</vt:lpstr>
      <vt:lpstr>Mdg &amp; sdg comparison</vt:lpstr>
      <vt:lpstr>Mdg &amp; sdg comparison</vt:lpstr>
      <vt:lpstr>Sdg #6</vt:lpstr>
      <vt:lpstr>Sdg #6 cONT….</vt:lpstr>
      <vt:lpstr>Sdg #6 cont….</vt:lpstr>
      <vt:lpstr>Indicator determination – example; sdg 6.4</vt:lpstr>
      <vt:lpstr>The challenge ahead</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6 targets and indicator tracking</dc:title>
  <dc:creator>User</dc:creator>
  <cp:lastModifiedBy>User</cp:lastModifiedBy>
  <cp:revision>17</cp:revision>
  <dcterms:created xsi:type="dcterms:W3CDTF">2020-02-26T05:37:58Z</dcterms:created>
  <dcterms:modified xsi:type="dcterms:W3CDTF">2020-02-26T08:36:16Z</dcterms:modified>
</cp:coreProperties>
</file>